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6" r:id="rId6"/>
    <p:sldId id="268" r:id="rId7"/>
    <p:sldId id="269" r:id="rId8"/>
    <p:sldId id="260" r:id="rId9"/>
    <p:sldId id="261" r:id="rId10"/>
    <p:sldId id="262" r:id="rId11"/>
    <p:sldId id="263" r:id="rId12"/>
    <p:sldId id="264" r:id="rId13"/>
    <p:sldId id="270" r:id="rId14"/>
    <p:sldId id="281" r:id="rId15"/>
    <p:sldId id="275" r:id="rId16"/>
    <p:sldId id="273" r:id="rId17"/>
    <p:sldId id="277" r:id="rId18"/>
    <p:sldId id="276" r:id="rId19"/>
    <p:sldId id="265" r:id="rId20"/>
    <p:sldId id="272" r:id="rId21"/>
    <p:sldId id="267" r:id="rId22"/>
    <p:sldId id="278" r:id="rId23"/>
    <p:sldId id="279" r:id="rId24"/>
    <p:sldId id="280" r:id="rId25"/>
    <p:sldId id="282" r:id="rId26"/>
    <p:sldId id="284" r:id="rId27"/>
    <p:sldId id="283" r:id="rId28"/>
    <p:sldId id="285" r:id="rId29"/>
    <p:sldId id="287" r:id="rId30"/>
    <p:sldId id="286" r:id="rId31"/>
    <p:sldId id="292" r:id="rId32"/>
    <p:sldId id="289" r:id="rId33"/>
    <p:sldId id="271" r:id="rId34"/>
    <p:sldId id="290" r:id="rId35"/>
    <p:sldId id="291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87779" autoAdjust="0"/>
  </p:normalViewPr>
  <p:slideViewPr>
    <p:cSldViewPr snapToGrid="0">
      <p:cViewPr varScale="1">
        <p:scale>
          <a:sx n="100" d="100"/>
          <a:sy n="100" d="100"/>
        </p:scale>
        <p:origin x="8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hyperlink" Target="mailto:Mobilite-mobiliteit@jette.irisnet.be" TargetMode="Externa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5" Type="http://schemas.openxmlformats.org/officeDocument/2006/relationships/hyperlink" Target="mailto:Mobilite-mobiliteit@jette.irisnet.be" TargetMode="External"/><Relationship Id="rId4" Type="http://schemas.openxmlformats.org/officeDocument/2006/relationships/image" Target="../media/image4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9CF370-2BEB-49CD-BA0C-9810FD237560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BE"/>
        </a:p>
      </dgm:t>
    </dgm:pt>
    <dgm:pt modelId="{9AB6469A-CA63-4765-81B1-2E5B52319BA8}">
      <dgm:prSet phldrT="[Texte]"/>
      <dgm:spPr/>
      <dgm:t>
        <a:bodyPr/>
        <a:lstStyle/>
        <a:p>
          <a:r>
            <a:rPr lang="fr-BE" dirty="0"/>
            <a:t>2 mars  </a:t>
          </a:r>
          <a:r>
            <a:rPr lang="fr-BE" dirty="0" err="1"/>
            <a:t>maart</a:t>
          </a:r>
          <a:r>
            <a:rPr lang="fr-BE" dirty="0"/>
            <a:t> 2020</a:t>
          </a:r>
        </a:p>
      </dgm:t>
    </dgm:pt>
    <dgm:pt modelId="{A864845B-6046-4532-82DB-C9F0492AA819}" type="parTrans" cxnId="{C3B92705-EAA7-4D15-87CA-3F500416902C}">
      <dgm:prSet/>
      <dgm:spPr/>
      <dgm:t>
        <a:bodyPr/>
        <a:lstStyle/>
        <a:p>
          <a:endParaRPr lang="fr-BE"/>
        </a:p>
      </dgm:t>
    </dgm:pt>
    <dgm:pt modelId="{BA9C1F04-DC28-45B2-8763-5ECB0285DAA9}" type="sibTrans" cxnId="{C3B92705-EAA7-4D15-87CA-3F500416902C}">
      <dgm:prSet/>
      <dgm:spPr/>
      <dgm:t>
        <a:bodyPr/>
        <a:lstStyle/>
        <a:p>
          <a:endParaRPr lang="fr-BE"/>
        </a:p>
      </dgm:t>
    </dgm:pt>
    <dgm:pt modelId="{61A575B1-FFBB-4921-BD9E-38359CFC89E7}">
      <dgm:prSet phldrT="[Texte]"/>
      <dgm:spPr/>
      <dgm:t>
        <a:bodyPr/>
        <a:lstStyle/>
        <a:p>
          <a:r>
            <a:rPr lang="fr-BE" dirty="0"/>
            <a:t>06 octobre </a:t>
          </a:r>
          <a:r>
            <a:rPr lang="fr-BE" dirty="0" err="1"/>
            <a:t>oktober</a:t>
          </a:r>
          <a:r>
            <a:rPr lang="fr-BE" dirty="0"/>
            <a:t> 2020</a:t>
          </a:r>
        </a:p>
      </dgm:t>
    </dgm:pt>
    <dgm:pt modelId="{43525280-6212-4127-9D78-72E6AB8FDD93}" type="parTrans" cxnId="{7E0372E8-EB56-4EB5-980C-30B7D85213B9}">
      <dgm:prSet/>
      <dgm:spPr/>
      <dgm:t>
        <a:bodyPr/>
        <a:lstStyle/>
        <a:p>
          <a:endParaRPr lang="fr-BE"/>
        </a:p>
      </dgm:t>
    </dgm:pt>
    <dgm:pt modelId="{2A8C7D45-A126-42E0-961E-52CE419AF10B}" type="sibTrans" cxnId="{7E0372E8-EB56-4EB5-980C-30B7D85213B9}">
      <dgm:prSet/>
      <dgm:spPr/>
      <dgm:t>
        <a:bodyPr/>
        <a:lstStyle/>
        <a:p>
          <a:endParaRPr lang="fr-BE"/>
        </a:p>
      </dgm:t>
    </dgm:pt>
    <dgm:pt modelId="{059B25A4-F30F-47A7-805D-2CA0529DD73B}">
      <dgm:prSet phldrT="[Texte]"/>
      <dgm:spPr/>
      <dgm:t>
        <a:bodyPr/>
        <a:lstStyle/>
        <a:p>
          <a:r>
            <a:rPr lang="fr-BE" dirty="0"/>
            <a:t>03 mars </a:t>
          </a:r>
          <a:r>
            <a:rPr lang="fr-BE" dirty="0" err="1"/>
            <a:t>maart</a:t>
          </a:r>
          <a:r>
            <a:rPr lang="fr-BE" dirty="0"/>
            <a:t> 2021</a:t>
          </a:r>
        </a:p>
      </dgm:t>
    </dgm:pt>
    <dgm:pt modelId="{09A30CEF-27EF-4EEA-80CA-F5F4E8B6C058}" type="parTrans" cxnId="{05D9411C-031D-4529-95E3-F7939263905E}">
      <dgm:prSet/>
      <dgm:spPr/>
      <dgm:t>
        <a:bodyPr/>
        <a:lstStyle/>
        <a:p>
          <a:endParaRPr lang="fr-BE"/>
        </a:p>
      </dgm:t>
    </dgm:pt>
    <dgm:pt modelId="{66C5797C-6838-4F2F-8657-0CDE974508F6}" type="sibTrans" cxnId="{05D9411C-031D-4529-95E3-F7939263905E}">
      <dgm:prSet/>
      <dgm:spPr/>
      <dgm:t>
        <a:bodyPr/>
        <a:lstStyle/>
        <a:p>
          <a:endParaRPr lang="fr-BE"/>
        </a:p>
      </dgm:t>
    </dgm:pt>
    <dgm:pt modelId="{C93746EB-93DB-4C13-897A-56E461490B82}">
      <dgm:prSet/>
      <dgm:spPr/>
      <dgm:t>
        <a:bodyPr/>
        <a:lstStyle/>
        <a:p>
          <a:r>
            <a:rPr lang="fr-BE" dirty="0"/>
            <a:t>25 janvier </a:t>
          </a:r>
          <a:r>
            <a:rPr lang="fr-BE" dirty="0" err="1"/>
            <a:t>januari</a:t>
          </a:r>
          <a:r>
            <a:rPr lang="fr-BE" dirty="0"/>
            <a:t> 2022</a:t>
          </a:r>
        </a:p>
      </dgm:t>
    </dgm:pt>
    <dgm:pt modelId="{C0DBFEAF-4DA6-46C7-BE91-00184A554F7B}" type="parTrans" cxnId="{3FE793DD-6474-4EEF-81DE-7D289FAC1FD3}">
      <dgm:prSet/>
      <dgm:spPr/>
      <dgm:t>
        <a:bodyPr/>
        <a:lstStyle/>
        <a:p>
          <a:endParaRPr lang="fr-BE"/>
        </a:p>
      </dgm:t>
    </dgm:pt>
    <dgm:pt modelId="{FE698BC9-A517-4255-8AD9-26857B211708}" type="sibTrans" cxnId="{3FE793DD-6474-4EEF-81DE-7D289FAC1FD3}">
      <dgm:prSet/>
      <dgm:spPr/>
      <dgm:t>
        <a:bodyPr/>
        <a:lstStyle/>
        <a:p>
          <a:endParaRPr lang="fr-BE"/>
        </a:p>
      </dgm:t>
    </dgm:pt>
    <dgm:pt modelId="{AFBFA053-EA8B-4552-917D-ECD016823FAA}" type="pres">
      <dgm:prSet presAssocID="{229CF370-2BEB-49CD-BA0C-9810FD237560}" presName="Name0" presStyleCnt="0">
        <dgm:presLayoutVars>
          <dgm:dir/>
          <dgm:animLvl val="lvl"/>
          <dgm:resizeHandles val="exact"/>
        </dgm:presLayoutVars>
      </dgm:prSet>
      <dgm:spPr/>
    </dgm:pt>
    <dgm:pt modelId="{11148865-34BA-4664-BCF9-1BF8F0D18942}" type="pres">
      <dgm:prSet presAssocID="{9AB6469A-CA63-4765-81B1-2E5B52319BA8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80E4510-FDAE-4B36-81BB-0F366A7E3968}" type="pres">
      <dgm:prSet presAssocID="{BA9C1F04-DC28-45B2-8763-5ECB0285DAA9}" presName="parTxOnlySpace" presStyleCnt="0"/>
      <dgm:spPr/>
    </dgm:pt>
    <dgm:pt modelId="{800F1E85-B905-47E8-A907-D688257B2216}" type="pres">
      <dgm:prSet presAssocID="{61A575B1-FFBB-4921-BD9E-38359CFC89E7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DA5D379-CB5E-4DC8-8682-8C8309BB3DC1}" type="pres">
      <dgm:prSet presAssocID="{2A8C7D45-A126-42E0-961E-52CE419AF10B}" presName="parTxOnlySpace" presStyleCnt="0"/>
      <dgm:spPr/>
    </dgm:pt>
    <dgm:pt modelId="{A34CC3F5-922E-4E6A-9919-6A03892EA0C6}" type="pres">
      <dgm:prSet presAssocID="{059B25A4-F30F-47A7-805D-2CA0529DD73B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D98117F-256E-49B2-A9C5-24ABC9CD055A}" type="pres">
      <dgm:prSet presAssocID="{66C5797C-6838-4F2F-8657-0CDE974508F6}" presName="parTxOnlySpace" presStyleCnt="0"/>
      <dgm:spPr/>
    </dgm:pt>
    <dgm:pt modelId="{7BF95BFE-5E63-4D07-88AB-21514BF2A8AC}" type="pres">
      <dgm:prSet presAssocID="{C93746EB-93DB-4C13-897A-56E461490B82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3B92705-EAA7-4D15-87CA-3F500416902C}" srcId="{229CF370-2BEB-49CD-BA0C-9810FD237560}" destId="{9AB6469A-CA63-4765-81B1-2E5B52319BA8}" srcOrd="0" destOrd="0" parTransId="{A864845B-6046-4532-82DB-C9F0492AA819}" sibTransId="{BA9C1F04-DC28-45B2-8763-5ECB0285DAA9}"/>
    <dgm:cxn modelId="{567FA40C-6DC0-4A1F-99AE-14018A121649}" type="presOf" srcId="{229CF370-2BEB-49CD-BA0C-9810FD237560}" destId="{AFBFA053-EA8B-4552-917D-ECD016823FAA}" srcOrd="0" destOrd="0" presId="urn:microsoft.com/office/officeart/2005/8/layout/chevron1"/>
    <dgm:cxn modelId="{05D9411C-031D-4529-95E3-F7939263905E}" srcId="{229CF370-2BEB-49CD-BA0C-9810FD237560}" destId="{059B25A4-F30F-47A7-805D-2CA0529DD73B}" srcOrd="2" destOrd="0" parTransId="{09A30CEF-27EF-4EEA-80CA-F5F4E8B6C058}" sibTransId="{66C5797C-6838-4F2F-8657-0CDE974508F6}"/>
    <dgm:cxn modelId="{9DC7D22F-E7F3-44BD-BFE9-462C59C4CA9B}" type="presOf" srcId="{9AB6469A-CA63-4765-81B1-2E5B52319BA8}" destId="{11148865-34BA-4664-BCF9-1BF8F0D18942}" srcOrd="0" destOrd="0" presId="urn:microsoft.com/office/officeart/2005/8/layout/chevron1"/>
    <dgm:cxn modelId="{B218144F-5976-4361-901B-3ABF56E83355}" type="presOf" srcId="{C93746EB-93DB-4C13-897A-56E461490B82}" destId="{7BF95BFE-5E63-4D07-88AB-21514BF2A8AC}" srcOrd="0" destOrd="0" presId="urn:microsoft.com/office/officeart/2005/8/layout/chevron1"/>
    <dgm:cxn modelId="{D1435175-91A5-473A-9FE3-F5EBC43AAB60}" type="presOf" srcId="{61A575B1-FFBB-4921-BD9E-38359CFC89E7}" destId="{800F1E85-B905-47E8-A907-D688257B2216}" srcOrd="0" destOrd="0" presId="urn:microsoft.com/office/officeart/2005/8/layout/chevron1"/>
    <dgm:cxn modelId="{3FE793DD-6474-4EEF-81DE-7D289FAC1FD3}" srcId="{229CF370-2BEB-49CD-BA0C-9810FD237560}" destId="{C93746EB-93DB-4C13-897A-56E461490B82}" srcOrd="3" destOrd="0" parTransId="{C0DBFEAF-4DA6-46C7-BE91-00184A554F7B}" sibTransId="{FE698BC9-A517-4255-8AD9-26857B211708}"/>
    <dgm:cxn modelId="{7E0372E8-EB56-4EB5-980C-30B7D85213B9}" srcId="{229CF370-2BEB-49CD-BA0C-9810FD237560}" destId="{61A575B1-FFBB-4921-BD9E-38359CFC89E7}" srcOrd="1" destOrd="0" parTransId="{43525280-6212-4127-9D78-72E6AB8FDD93}" sibTransId="{2A8C7D45-A126-42E0-961E-52CE419AF10B}"/>
    <dgm:cxn modelId="{149AD2E8-BA22-4930-A641-B4A379C7FE64}" type="presOf" srcId="{059B25A4-F30F-47A7-805D-2CA0529DD73B}" destId="{A34CC3F5-922E-4E6A-9919-6A03892EA0C6}" srcOrd="0" destOrd="0" presId="urn:microsoft.com/office/officeart/2005/8/layout/chevron1"/>
    <dgm:cxn modelId="{13C6E0BA-9181-4B59-909D-174BDAF4FF58}" type="presParOf" srcId="{AFBFA053-EA8B-4552-917D-ECD016823FAA}" destId="{11148865-34BA-4664-BCF9-1BF8F0D18942}" srcOrd="0" destOrd="0" presId="urn:microsoft.com/office/officeart/2005/8/layout/chevron1"/>
    <dgm:cxn modelId="{22B48FF9-438B-4201-978F-44807EE78819}" type="presParOf" srcId="{AFBFA053-EA8B-4552-917D-ECD016823FAA}" destId="{980E4510-FDAE-4B36-81BB-0F366A7E3968}" srcOrd="1" destOrd="0" presId="urn:microsoft.com/office/officeart/2005/8/layout/chevron1"/>
    <dgm:cxn modelId="{763FDAB7-93DB-4966-BB1B-DD66EAF6A380}" type="presParOf" srcId="{AFBFA053-EA8B-4552-917D-ECD016823FAA}" destId="{800F1E85-B905-47E8-A907-D688257B2216}" srcOrd="2" destOrd="0" presId="urn:microsoft.com/office/officeart/2005/8/layout/chevron1"/>
    <dgm:cxn modelId="{36395DE1-4330-4E91-8E1C-A3510FC4DF99}" type="presParOf" srcId="{AFBFA053-EA8B-4552-917D-ECD016823FAA}" destId="{CDA5D379-CB5E-4DC8-8682-8C8309BB3DC1}" srcOrd="3" destOrd="0" presId="urn:microsoft.com/office/officeart/2005/8/layout/chevron1"/>
    <dgm:cxn modelId="{12724874-B724-4CC1-A9A2-976CC4257DC2}" type="presParOf" srcId="{AFBFA053-EA8B-4552-917D-ECD016823FAA}" destId="{A34CC3F5-922E-4E6A-9919-6A03892EA0C6}" srcOrd="4" destOrd="0" presId="urn:microsoft.com/office/officeart/2005/8/layout/chevron1"/>
    <dgm:cxn modelId="{05F1E48E-A014-4504-902A-FC5A6F90BDE7}" type="presParOf" srcId="{AFBFA053-EA8B-4552-917D-ECD016823FAA}" destId="{DD98117F-256E-49B2-A9C5-24ABC9CD055A}" srcOrd="5" destOrd="0" presId="urn:microsoft.com/office/officeart/2005/8/layout/chevron1"/>
    <dgm:cxn modelId="{09362A85-95BE-4C28-916D-E3D37B3E3D78}" type="presParOf" srcId="{AFBFA053-EA8B-4552-917D-ECD016823FAA}" destId="{7BF95BFE-5E63-4D07-88AB-21514BF2A8A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04185F-0EE2-4C6F-BE7E-F01D60FD7A64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BE"/>
        </a:p>
      </dgm:t>
    </dgm:pt>
    <dgm:pt modelId="{1AE7D21A-7C48-4BC6-BBAD-208014CB7CE7}">
      <dgm:prSet phldrT="[Texte]" custT="1"/>
      <dgm:spPr/>
      <dgm:t>
        <a:bodyPr/>
        <a:lstStyle/>
        <a:p>
          <a:pPr>
            <a:lnSpc>
              <a:spcPct val="100000"/>
            </a:lnSpc>
          </a:pPr>
          <a:r>
            <a:rPr lang="fr-BE" sz="2000" dirty="0"/>
            <a:t>Réduire la pression de trafic motorisé dans le quartier </a:t>
          </a:r>
        </a:p>
        <a:p>
          <a:pPr>
            <a:lnSpc>
              <a:spcPct val="100000"/>
            </a:lnSpc>
          </a:pPr>
          <a:r>
            <a:rPr lang="nl-NL" sz="2000" dirty="0"/>
            <a:t>De druk van het gemotoriseerde verkeer in het gebied verminderen </a:t>
          </a:r>
          <a:endParaRPr lang="fr-BE" sz="2000" dirty="0"/>
        </a:p>
        <a:p>
          <a:pPr>
            <a:lnSpc>
              <a:spcPct val="100000"/>
            </a:lnSpc>
          </a:pPr>
          <a:endParaRPr lang="fr-BE" sz="1400" dirty="0"/>
        </a:p>
      </dgm:t>
    </dgm:pt>
    <dgm:pt modelId="{C7851171-CDA1-473B-AA16-1DFCF0DFA2F4}" type="parTrans" cxnId="{ED9B548C-E77B-4446-920B-FCEF3D7A8872}">
      <dgm:prSet/>
      <dgm:spPr/>
      <dgm:t>
        <a:bodyPr/>
        <a:lstStyle/>
        <a:p>
          <a:endParaRPr lang="fr-BE"/>
        </a:p>
      </dgm:t>
    </dgm:pt>
    <dgm:pt modelId="{2CC5B1DD-335D-424F-AB08-C9C741055E3E}" type="sibTrans" cxnId="{ED9B548C-E77B-4446-920B-FCEF3D7A8872}">
      <dgm:prSet/>
      <dgm:spPr/>
      <dgm:t>
        <a:bodyPr/>
        <a:lstStyle/>
        <a:p>
          <a:endParaRPr lang="fr-BE"/>
        </a:p>
      </dgm:t>
    </dgm:pt>
    <dgm:pt modelId="{01C22778-CD49-494E-B9CB-BFB517B225EE}">
      <dgm:prSet phldrT="[Texte]" custT="1"/>
      <dgm:spPr/>
      <dgm:t>
        <a:bodyPr/>
        <a:lstStyle/>
        <a:p>
          <a:pPr>
            <a:lnSpc>
              <a:spcPct val="100000"/>
            </a:lnSpc>
          </a:pPr>
          <a:r>
            <a:rPr lang="fr-BE" sz="1800" dirty="0"/>
            <a:t>Apaiser le quartier pour rendre la marche et le vélo sûr et confortable pour tous</a:t>
          </a:r>
        </a:p>
        <a:p>
          <a:pPr>
            <a:lnSpc>
              <a:spcPct val="100000"/>
            </a:lnSpc>
          </a:pPr>
          <a:r>
            <a:rPr lang="nl-NL" sz="1800" dirty="0"/>
            <a:t>De wijk rustig maken om wandelen en fietsen veilig en comfortabel te maken voor iedereen</a:t>
          </a:r>
          <a:endParaRPr lang="fr-BE" sz="1800" dirty="0"/>
        </a:p>
        <a:p>
          <a:pPr>
            <a:lnSpc>
              <a:spcPct val="100000"/>
            </a:lnSpc>
          </a:pPr>
          <a:endParaRPr lang="fr-BE" sz="1800" dirty="0"/>
        </a:p>
      </dgm:t>
    </dgm:pt>
    <dgm:pt modelId="{8A95DBCA-6638-462A-B719-88A8D7375115}" type="parTrans" cxnId="{D706A9EB-5EA6-4BF4-BB32-56483F184A22}">
      <dgm:prSet/>
      <dgm:spPr/>
      <dgm:t>
        <a:bodyPr/>
        <a:lstStyle/>
        <a:p>
          <a:endParaRPr lang="fr-BE"/>
        </a:p>
      </dgm:t>
    </dgm:pt>
    <dgm:pt modelId="{38BAEBB4-28A5-49A5-B8E9-1EEB91430617}" type="sibTrans" cxnId="{D706A9EB-5EA6-4BF4-BB32-56483F184A22}">
      <dgm:prSet/>
      <dgm:spPr/>
      <dgm:t>
        <a:bodyPr/>
        <a:lstStyle/>
        <a:p>
          <a:endParaRPr lang="fr-BE"/>
        </a:p>
      </dgm:t>
    </dgm:pt>
    <dgm:pt modelId="{7ACF9169-EDC5-4317-975B-38ADD2BD16B1}">
      <dgm:prSet phldrT="[Texte]" custT="1"/>
      <dgm:spPr/>
      <dgm:t>
        <a:bodyPr/>
        <a:lstStyle/>
        <a:p>
          <a:pPr>
            <a:lnSpc>
              <a:spcPct val="100000"/>
            </a:lnSpc>
          </a:pPr>
          <a:r>
            <a:rPr lang="fr-BE" sz="1800" dirty="0"/>
            <a:t>Maintenir l’accès local en voiture et marchandises à tout endroit</a:t>
          </a:r>
        </a:p>
        <a:p>
          <a:pPr>
            <a:lnSpc>
              <a:spcPct val="100000"/>
            </a:lnSpc>
          </a:pPr>
          <a:r>
            <a:rPr lang="nl-NL" sz="1800" dirty="0"/>
            <a:t>Handhaving van de lokale toegang voor auto's en goederen op alle locaties</a:t>
          </a:r>
          <a:endParaRPr lang="fr-BE" sz="1800" dirty="0"/>
        </a:p>
        <a:p>
          <a:pPr>
            <a:lnSpc>
              <a:spcPct val="100000"/>
            </a:lnSpc>
          </a:pPr>
          <a:endParaRPr lang="fr-BE" sz="1800" dirty="0"/>
        </a:p>
      </dgm:t>
    </dgm:pt>
    <dgm:pt modelId="{146A88BB-A653-40B3-B35C-18FCF8B726CB}" type="parTrans" cxnId="{A3B3642B-DA02-4611-9BCA-C091FB18775B}">
      <dgm:prSet/>
      <dgm:spPr/>
      <dgm:t>
        <a:bodyPr/>
        <a:lstStyle/>
        <a:p>
          <a:endParaRPr lang="fr-BE"/>
        </a:p>
      </dgm:t>
    </dgm:pt>
    <dgm:pt modelId="{A2C71AA3-E0E5-4E03-9223-F3CC20C8D13F}" type="sibTrans" cxnId="{A3B3642B-DA02-4611-9BCA-C091FB18775B}">
      <dgm:prSet/>
      <dgm:spPr/>
      <dgm:t>
        <a:bodyPr/>
        <a:lstStyle/>
        <a:p>
          <a:endParaRPr lang="fr-BE"/>
        </a:p>
      </dgm:t>
    </dgm:pt>
    <dgm:pt modelId="{450DB8F4-BC6C-4C30-AA8C-214384E3040D}">
      <dgm:prSet phldrT="[Texte]" custT="1"/>
      <dgm:spPr/>
      <dgm:t>
        <a:bodyPr/>
        <a:lstStyle/>
        <a:p>
          <a:pPr>
            <a:lnSpc>
              <a:spcPct val="100000"/>
            </a:lnSpc>
          </a:pPr>
          <a:r>
            <a:rPr lang="fr-BE" sz="1800" dirty="0"/>
            <a:t>Réaliser des espaces publics plus conviviaux</a:t>
          </a:r>
        </a:p>
        <a:p>
          <a:pPr>
            <a:lnSpc>
              <a:spcPct val="100000"/>
            </a:lnSpc>
          </a:pPr>
          <a:r>
            <a:rPr lang="fr-BE" sz="1800" dirty="0" err="1"/>
            <a:t>Openbare</a:t>
          </a:r>
          <a:r>
            <a:rPr lang="fr-BE" sz="1800" dirty="0"/>
            <a:t> </a:t>
          </a:r>
          <a:r>
            <a:rPr lang="fr-BE" sz="1800" dirty="0" err="1"/>
            <a:t>ruimten</a:t>
          </a:r>
          <a:r>
            <a:rPr lang="fr-BE" sz="1800" dirty="0"/>
            <a:t> </a:t>
          </a:r>
          <a:r>
            <a:rPr lang="fr-BE" sz="1800" dirty="0" err="1"/>
            <a:t>gebruiksvriendelijker</a:t>
          </a:r>
          <a:r>
            <a:rPr lang="fr-BE" sz="1800" dirty="0"/>
            <a:t> </a:t>
          </a:r>
          <a:r>
            <a:rPr lang="fr-BE" sz="1800" dirty="0" err="1"/>
            <a:t>maken</a:t>
          </a:r>
          <a:endParaRPr lang="fr-BE" sz="1800" dirty="0"/>
        </a:p>
        <a:p>
          <a:pPr>
            <a:lnSpc>
              <a:spcPct val="100000"/>
            </a:lnSpc>
          </a:pPr>
          <a:endParaRPr lang="fr-BE" sz="500" dirty="0"/>
        </a:p>
      </dgm:t>
    </dgm:pt>
    <dgm:pt modelId="{53F1CC93-D51A-49FA-866D-A5854D7899CA}" type="parTrans" cxnId="{76CE9A72-5679-4074-A294-AC777EC9AE21}">
      <dgm:prSet/>
      <dgm:spPr/>
      <dgm:t>
        <a:bodyPr/>
        <a:lstStyle/>
        <a:p>
          <a:endParaRPr lang="fr-BE"/>
        </a:p>
      </dgm:t>
    </dgm:pt>
    <dgm:pt modelId="{23CF0A67-F9D2-412A-8788-0DAFEA27DF70}" type="sibTrans" cxnId="{76CE9A72-5679-4074-A294-AC777EC9AE21}">
      <dgm:prSet/>
      <dgm:spPr/>
      <dgm:t>
        <a:bodyPr/>
        <a:lstStyle/>
        <a:p>
          <a:endParaRPr lang="fr-BE"/>
        </a:p>
      </dgm:t>
    </dgm:pt>
    <dgm:pt modelId="{45495C03-7FD7-4A19-B2B8-E35CEA992AE9}">
      <dgm:prSet phldrT="[Texte]" custT="1"/>
      <dgm:spPr/>
      <dgm:t>
        <a:bodyPr/>
        <a:lstStyle/>
        <a:p>
          <a:pPr>
            <a:lnSpc>
              <a:spcPct val="100000"/>
            </a:lnSpc>
          </a:pPr>
          <a:r>
            <a:rPr lang="fr-BE" sz="1800" dirty="0"/>
            <a:t>Améliorer la qualité de l’air</a:t>
          </a:r>
        </a:p>
        <a:p>
          <a:pPr>
            <a:lnSpc>
              <a:spcPct val="100000"/>
            </a:lnSpc>
          </a:pPr>
          <a:r>
            <a:rPr lang="fr-BE" sz="1800" dirty="0" err="1"/>
            <a:t>Verbetering</a:t>
          </a:r>
          <a:r>
            <a:rPr lang="fr-BE" sz="1800" dirty="0"/>
            <a:t> van de </a:t>
          </a:r>
          <a:r>
            <a:rPr lang="fr-BE" sz="1800" dirty="0" err="1"/>
            <a:t>luchtkwaliteit</a:t>
          </a:r>
          <a:endParaRPr lang="fr-BE" sz="1800" dirty="0"/>
        </a:p>
      </dgm:t>
    </dgm:pt>
    <dgm:pt modelId="{3C0ECA40-4616-4165-8825-644A25BC2BF1}" type="parTrans" cxnId="{2F759AFD-3090-40EC-B98E-1391B65C3503}">
      <dgm:prSet/>
      <dgm:spPr/>
      <dgm:t>
        <a:bodyPr/>
        <a:lstStyle/>
        <a:p>
          <a:endParaRPr lang="fr-BE"/>
        </a:p>
      </dgm:t>
    </dgm:pt>
    <dgm:pt modelId="{00C80901-6A9F-4765-A5FC-A2C378D5D202}" type="sibTrans" cxnId="{2F759AFD-3090-40EC-B98E-1391B65C3503}">
      <dgm:prSet/>
      <dgm:spPr/>
      <dgm:t>
        <a:bodyPr/>
        <a:lstStyle/>
        <a:p>
          <a:endParaRPr lang="fr-BE"/>
        </a:p>
      </dgm:t>
    </dgm:pt>
    <dgm:pt modelId="{10B43475-31EF-4748-A16C-B8CB14622186}" type="pres">
      <dgm:prSet presAssocID="{AD04185F-0EE2-4C6F-BE7E-F01D60FD7A64}" presName="linear" presStyleCnt="0">
        <dgm:presLayoutVars>
          <dgm:animLvl val="lvl"/>
          <dgm:resizeHandles val="exact"/>
        </dgm:presLayoutVars>
      </dgm:prSet>
      <dgm:spPr/>
    </dgm:pt>
    <dgm:pt modelId="{BCB8798F-F3CE-4704-A591-AA14B87524D7}" type="pres">
      <dgm:prSet presAssocID="{1AE7D21A-7C48-4BC6-BBAD-208014CB7CE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7041ABE-B5BB-4408-8F43-4E01D14002CD}" type="pres">
      <dgm:prSet presAssocID="{2CC5B1DD-335D-424F-AB08-C9C741055E3E}" presName="spacer" presStyleCnt="0"/>
      <dgm:spPr/>
    </dgm:pt>
    <dgm:pt modelId="{D0BB4ECE-0CD7-4188-9E64-87E0BA059709}" type="pres">
      <dgm:prSet presAssocID="{01C22778-CD49-494E-B9CB-BFB517B225EE}" presName="parentText" presStyleLbl="node1" presStyleIdx="1" presStyleCnt="5" custLinFactNeighborX="-92" custLinFactNeighborY="-20806">
        <dgm:presLayoutVars>
          <dgm:chMax val="0"/>
          <dgm:bulletEnabled val="1"/>
        </dgm:presLayoutVars>
      </dgm:prSet>
      <dgm:spPr/>
    </dgm:pt>
    <dgm:pt modelId="{478FD475-B101-42C4-A37E-F675B46E4797}" type="pres">
      <dgm:prSet presAssocID="{38BAEBB4-28A5-49A5-B8E9-1EEB91430617}" presName="spacer" presStyleCnt="0"/>
      <dgm:spPr/>
    </dgm:pt>
    <dgm:pt modelId="{1A25EDA4-832F-4926-B30D-3A175C1E4701}" type="pres">
      <dgm:prSet presAssocID="{7ACF9169-EDC5-4317-975B-38ADD2BD16B1}" presName="parentText" presStyleLbl="node1" presStyleIdx="2" presStyleCnt="5" custLinFactNeighborX="-276">
        <dgm:presLayoutVars>
          <dgm:chMax val="0"/>
          <dgm:bulletEnabled val="1"/>
        </dgm:presLayoutVars>
      </dgm:prSet>
      <dgm:spPr/>
    </dgm:pt>
    <dgm:pt modelId="{030E66A6-13D4-4AEF-B6F7-F156C8056832}" type="pres">
      <dgm:prSet presAssocID="{A2C71AA3-E0E5-4E03-9223-F3CC20C8D13F}" presName="spacer" presStyleCnt="0"/>
      <dgm:spPr/>
    </dgm:pt>
    <dgm:pt modelId="{FE8AA5B0-754E-4A5E-A7D5-F8320B8844C1}" type="pres">
      <dgm:prSet presAssocID="{450DB8F4-BC6C-4C30-AA8C-214384E3040D}" presName="parentText" presStyleLbl="node1" presStyleIdx="3" presStyleCnt="5" custLinFactNeighborX="-5526" custLinFactNeighborY="58257">
        <dgm:presLayoutVars>
          <dgm:chMax val="0"/>
          <dgm:bulletEnabled val="1"/>
        </dgm:presLayoutVars>
      </dgm:prSet>
      <dgm:spPr/>
    </dgm:pt>
    <dgm:pt modelId="{F8A0579A-6323-4C45-9F6D-F5368BABFDD6}" type="pres">
      <dgm:prSet presAssocID="{23CF0A67-F9D2-412A-8788-0DAFEA27DF70}" presName="spacer" presStyleCnt="0"/>
      <dgm:spPr/>
    </dgm:pt>
    <dgm:pt modelId="{A4897D9C-AFB6-4BFF-8E03-C61D5CD32AC8}" type="pres">
      <dgm:prSet presAssocID="{45495C03-7FD7-4A19-B2B8-E35CEA992AE9}" presName="parentText" presStyleLbl="node1" presStyleIdx="4" presStyleCnt="5" custLinFactNeighborX="-368">
        <dgm:presLayoutVars>
          <dgm:chMax val="0"/>
          <dgm:bulletEnabled val="1"/>
        </dgm:presLayoutVars>
      </dgm:prSet>
      <dgm:spPr/>
    </dgm:pt>
  </dgm:ptLst>
  <dgm:cxnLst>
    <dgm:cxn modelId="{A3B3642B-DA02-4611-9BCA-C091FB18775B}" srcId="{AD04185F-0EE2-4C6F-BE7E-F01D60FD7A64}" destId="{7ACF9169-EDC5-4317-975B-38ADD2BD16B1}" srcOrd="2" destOrd="0" parTransId="{146A88BB-A653-40B3-B35C-18FCF8B726CB}" sibTransId="{A2C71AA3-E0E5-4E03-9223-F3CC20C8D13F}"/>
    <dgm:cxn modelId="{D9DECA6E-ABD2-4B47-8FF3-2843C2CECE34}" type="presOf" srcId="{AD04185F-0EE2-4C6F-BE7E-F01D60FD7A64}" destId="{10B43475-31EF-4748-A16C-B8CB14622186}" srcOrd="0" destOrd="0" presId="urn:microsoft.com/office/officeart/2005/8/layout/vList2"/>
    <dgm:cxn modelId="{76CE9A72-5679-4074-A294-AC777EC9AE21}" srcId="{AD04185F-0EE2-4C6F-BE7E-F01D60FD7A64}" destId="{450DB8F4-BC6C-4C30-AA8C-214384E3040D}" srcOrd="3" destOrd="0" parTransId="{53F1CC93-D51A-49FA-866D-A5854D7899CA}" sibTransId="{23CF0A67-F9D2-412A-8788-0DAFEA27DF70}"/>
    <dgm:cxn modelId="{ED9B548C-E77B-4446-920B-FCEF3D7A8872}" srcId="{AD04185F-0EE2-4C6F-BE7E-F01D60FD7A64}" destId="{1AE7D21A-7C48-4BC6-BBAD-208014CB7CE7}" srcOrd="0" destOrd="0" parTransId="{C7851171-CDA1-473B-AA16-1DFCF0DFA2F4}" sibTransId="{2CC5B1DD-335D-424F-AB08-C9C741055E3E}"/>
    <dgm:cxn modelId="{98A4D698-9096-448B-B929-D2E454D8F51B}" type="presOf" srcId="{45495C03-7FD7-4A19-B2B8-E35CEA992AE9}" destId="{A4897D9C-AFB6-4BFF-8E03-C61D5CD32AC8}" srcOrd="0" destOrd="0" presId="urn:microsoft.com/office/officeart/2005/8/layout/vList2"/>
    <dgm:cxn modelId="{47E4B69F-A497-4DC3-B128-77D3C4CE27CF}" type="presOf" srcId="{7ACF9169-EDC5-4317-975B-38ADD2BD16B1}" destId="{1A25EDA4-832F-4926-B30D-3A175C1E4701}" srcOrd="0" destOrd="0" presId="urn:microsoft.com/office/officeart/2005/8/layout/vList2"/>
    <dgm:cxn modelId="{B51241B3-BD7D-4CF1-BC82-478D41FDAD24}" type="presOf" srcId="{450DB8F4-BC6C-4C30-AA8C-214384E3040D}" destId="{FE8AA5B0-754E-4A5E-A7D5-F8320B8844C1}" srcOrd="0" destOrd="0" presId="urn:microsoft.com/office/officeart/2005/8/layout/vList2"/>
    <dgm:cxn modelId="{63BA43C9-4417-4BA2-A3D2-656101486246}" type="presOf" srcId="{1AE7D21A-7C48-4BC6-BBAD-208014CB7CE7}" destId="{BCB8798F-F3CE-4704-A591-AA14B87524D7}" srcOrd="0" destOrd="0" presId="urn:microsoft.com/office/officeart/2005/8/layout/vList2"/>
    <dgm:cxn modelId="{91FCA7D2-3D90-41D7-B289-D135FA4DF8B5}" type="presOf" srcId="{01C22778-CD49-494E-B9CB-BFB517B225EE}" destId="{D0BB4ECE-0CD7-4188-9E64-87E0BA059709}" srcOrd="0" destOrd="0" presId="urn:microsoft.com/office/officeart/2005/8/layout/vList2"/>
    <dgm:cxn modelId="{D706A9EB-5EA6-4BF4-BB32-56483F184A22}" srcId="{AD04185F-0EE2-4C6F-BE7E-F01D60FD7A64}" destId="{01C22778-CD49-494E-B9CB-BFB517B225EE}" srcOrd="1" destOrd="0" parTransId="{8A95DBCA-6638-462A-B719-88A8D7375115}" sibTransId="{38BAEBB4-28A5-49A5-B8E9-1EEB91430617}"/>
    <dgm:cxn modelId="{2F759AFD-3090-40EC-B98E-1391B65C3503}" srcId="{AD04185F-0EE2-4C6F-BE7E-F01D60FD7A64}" destId="{45495C03-7FD7-4A19-B2B8-E35CEA992AE9}" srcOrd="4" destOrd="0" parTransId="{3C0ECA40-4616-4165-8825-644A25BC2BF1}" sibTransId="{00C80901-6A9F-4765-A5FC-A2C378D5D202}"/>
    <dgm:cxn modelId="{C7960E0F-3959-44F1-81CF-85274D08C797}" type="presParOf" srcId="{10B43475-31EF-4748-A16C-B8CB14622186}" destId="{BCB8798F-F3CE-4704-A591-AA14B87524D7}" srcOrd="0" destOrd="0" presId="urn:microsoft.com/office/officeart/2005/8/layout/vList2"/>
    <dgm:cxn modelId="{0EC35EBE-4DC9-444F-A4D4-CE53D426091D}" type="presParOf" srcId="{10B43475-31EF-4748-A16C-B8CB14622186}" destId="{97041ABE-B5BB-4408-8F43-4E01D14002CD}" srcOrd="1" destOrd="0" presId="urn:microsoft.com/office/officeart/2005/8/layout/vList2"/>
    <dgm:cxn modelId="{DDA31416-BA82-4F2C-9DA0-D493D9FAC33C}" type="presParOf" srcId="{10B43475-31EF-4748-A16C-B8CB14622186}" destId="{D0BB4ECE-0CD7-4188-9E64-87E0BA059709}" srcOrd="2" destOrd="0" presId="urn:microsoft.com/office/officeart/2005/8/layout/vList2"/>
    <dgm:cxn modelId="{E47C37E1-0797-4598-A0A8-3B49EE71C0C4}" type="presParOf" srcId="{10B43475-31EF-4748-A16C-B8CB14622186}" destId="{478FD475-B101-42C4-A37E-F675B46E4797}" srcOrd="3" destOrd="0" presId="urn:microsoft.com/office/officeart/2005/8/layout/vList2"/>
    <dgm:cxn modelId="{468424B6-7643-4A8D-8DED-ECBAA86D499C}" type="presParOf" srcId="{10B43475-31EF-4748-A16C-B8CB14622186}" destId="{1A25EDA4-832F-4926-B30D-3A175C1E4701}" srcOrd="4" destOrd="0" presId="urn:microsoft.com/office/officeart/2005/8/layout/vList2"/>
    <dgm:cxn modelId="{C72EF38D-7D74-417D-858A-6EAC79EFC5A5}" type="presParOf" srcId="{10B43475-31EF-4748-A16C-B8CB14622186}" destId="{030E66A6-13D4-4AEF-B6F7-F156C8056832}" srcOrd="5" destOrd="0" presId="urn:microsoft.com/office/officeart/2005/8/layout/vList2"/>
    <dgm:cxn modelId="{876D5B7D-E744-4E11-854D-3A7183E8E44C}" type="presParOf" srcId="{10B43475-31EF-4748-A16C-B8CB14622186}" destId="{FE8AA5B0-754E-4A5E-A7D5-F8320B8844C1}" srcOrd="6" destOrd="0" presId="urn:microsoft.com/office/officeart/2005/8/layout/vList2"/>
    <dgm:cxn modelId="{545DDFFE-14FD-4EBF-9381-07E67B3B2B11}" type="presParOf" srcId="{10B43475-31EF-4748-A16C-B8CB14622186}" destId="{F8A0579A-6323-4C45-9F6D-F5368BABFDD6}" srcOrd="7" destOrd="0" presId="urn:microsoft.com/office/officeart/2005/8/layout/vList2"/>
    <dgm:cxn modelId="{10ECB974-4A49-4CEF-9701-DF1ECA1D363B}" type="presParOf" srcId="{10B43475-31EF-4748-A16C-B8CB14622186}" destId="{A4897D9C-AFB6-4BFF-8E03-C61D5CD32AC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3F044B-4D99-4BF1-A5E4-1470922E5F7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5462F10D-9E4F-40ED-A55D-C7F293FEBD17}">
      <dgm:prSet/>
      <dgm:spPr/>
      <dgm:t>
        <a:bodyPr/>
        <a:lstStyle/>
        <a:p>
          <a:r>
            <a:rPr lang="fr-BE" dirty="0"/>
            <a:t>02/422 31 07 </a:t>
          </a:r>
          <a:endParaRPr lang="en-US" dirty="0"/>
        </a:p>
      </dgm:t>
    </dgm:pt>
    <dgm:pt modelId="{C5F2A47C-570F-4233-AA08-2BBF43004361}" type="parTrans" cxnId="{DF4F9A1C-DC3D-45E2-94D2-F9C3FC12DBB0}">
      <dgm:prSet/>
      <dgm:spPr/>
      <dgm:t>
        <a:bodyPr/>
        <a:lstStyle/>
        <a:p>
          <a:endParaRPr lang="en-US"/>
        </a:p>
      </dgm:t>
    </dgm:pt>
    <dgm:pt modelId="{ADAFEBFD-1E16-4AAC-9AB6-786232F5AAA2}" type="sibTrans" cxnId="{DF4F9A1C-DC3D-45E2-94D2-F9C3FC12DBB0}">
      <dgm:prSet/>
      <dgm:spPr/>
      <dgm:t>
        <a:bodyPr/>
        <a:lstStyle/>
        <a:p>
          <a:endParaRPr lang="en-US"/>
        </a:p>
      </dgm:t>
    </dgm:pt>
    <dgm:pt modelId="{DB999A45-01ED-4DD8-93D6-8ED2853B3F37}">
      <dgm:prSet/>
      <dgm:spPr/>
      <dgm:t>
        <a:bodyPr/>
        <a:lstStyle/>
        <a:p>
          <a:r>
            <a:rPr lang="fr-BE" dirty="0">
              <a:hlinkClick xmlns:r="http://schemas.openxmlformats.org/officeDocument/2006/relationships" r:id="rId1"/>
            </a:rPr>
            <a:t>Mobilite-mobiliteit@jette.irisnet.be</a:t>
          </a:r>
          <a:endParaRPr lang="en-US" dirty="0"/>
        </a:p>
      </dgm:t>
    </dgm:pt>
    <dgm:pt modelId="{DC9ECB52-9E78-41D9-AF1C-DFC8315BD126}" type="parTrans" cxnId="{89AB6012-8F10-4016-BC53-63C402E18518}">
      <dgm:prSet/>
      <dgm:spPr/>
      <dgm:t>
        <a:bodyPr/>
        <a:lstStyle/>
        <a:p>
          <a:endParaRPr lang="en-US"/>
        </a:p>
      </dgm:t>
    </dgm:pt>
    <dgm:pt modelId="{1D23310A-76B5-4727-8145-8C17DB2DC6C0}" type="sibTrans" cxnId="{89AB6012-8F10-4016-BC53-63C402E18518}">
      <dgm:prSet/>
      <dgm:spPr/>
      <dgm:t>
        <a:bodyPr/>
        <a:lstStyle/>
        <a:p>
          <a:endParaRPr lang="en-US"/>
        </a:p>
      </dgm:t>
    </dgm:pt>
    <dgm:pt modelId="{B52A0C6E-C1F8-48B6-8607-41F87D9CEB14}" type="pres">
      <dgm:prSet presAssocID="{D43F044B-4D99-4BF1-A5E4-1470922E5F74}" presName="root" presStyleCnt="0">
        <dgm:presLayoutVars>
          <dgm:dir/>
          <dgm:resizeHandles val="exact"/>
        </dgm:presLayoutVars>
      </dgm:prSet>
      <dgm:spPr/>
    </dgm:pt>
    <dgm:pt modelId="{4FF2216B-6027-4597-830B-1081467A35C6}" type="pres">
      <dgm:prSet presAssocID="{5462F10D-9E4F-40ED-A55D-C7F293FEBD17}" presName="compNode" presStyleCnt="0"/>
      <dgm:spPr/>
    </dgm:pt>
    <dgm:pt modelId="{1CF980FD-DA2D-4828-AE8D-7A7BDDE5E86D}" type="pres">
      <dgm:prSet presAssocID="{5462F10D-9E4F-40ED-A55D-C7F293FEBD17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D736EC7A-51CA-49EF-A014-19968030C58C}" type="pres">
      <dgm:prSet presAssocID="{5462F10D-9E4F-40ED-A55D-C7F293FEBD17}" presName="spaceRect" presStyleCnt="0"/>
      <dgm:spPr/>
    </dgm:pt>
    <dgm:pt modelId="{0201448D-78F1-4405-9F1F-DA7B4E23453A}" type="pres">
      <dgm:prSet presAssocID="{5462F10D-9E4F-40ED-A55D-C7F293FEBD17}" presName="textRect" presStyleLbl="revTx" presStyleIdx="0" presStyleCnt="2">
        <dgm:presLayoutVars>
          <dgm:chMax val="1"/>
          <dgm:chPref val="1"/>
        </dgm:presLayoutVars>
      </dgm:prSet>
      <dgm:spPr/>
    </dgm:pt>
    <dgm:pt modelId="{247C67B8-155D-48FC-BD20-0878CC4CFB7B}" type="pres">
      <dgm:prSet presAssocID="{ADAFEBFD-1E16-4AAC-9AB6-786232F5AAA2}" presName="sibTrans" presStyleCnt="0"/>
      <dgm:spPr/>
    </dgm:pt>
    <dgm:pt modelId="{7641917C-2B98-433D-81E7-7765AEF8758C}" type="pres">
      <dgm:prSet presAssocID="{DB999A45-01ED-4DD8-93D6-8ED2853B3F37}" presName="compNode" presStyleCnt="0"/>
      <dgm:spPr/>
    </dgm:pt>
    <dgm:pt modelId="{658A187C-E4FF-4ED7-BF33-814C0A879FA7}" type="pres">
      <dgm:prSet presAssocID="{DB999A45-01ED-4DD8-93D6-8ED2853B3F37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pe"/>
        </a:ext>
      </dgm:extLst>
    </dgm:pt>
    <dgm:pt modelId="{BCEFB8FD-24D6-4B3B-B621-F48C0B32F25C}" type="pres">
      <dgm:prSet presAssocID="{DB999A45-01ED-4DD8-93D6-8ED2853B3F37}" presName="spaceRect" presStyleCnt="0"/>
      <dgm:spPr/>
    </dgm:pt>
    <dgm:pt modelId="{FD246965-8D59-4590-8256-6871DD743F6C}" type="pres">
      <dgm:prSet presAssocID="{DB999A45-01ED-4DD8-93D6-8ED2853B3F37}" presName="textRect" presStyleLbl="revTx" presStyleIdx="1" presStyleCnt="2" custScaleX="133501">
        <dgm:presLayoutVars>
          <dgm:chMax val="1"/>
          <dgm:chPref val="1"/>
        </dgm:presLayoutVars>
      </dgm:prSet>
      <dgm:spPr/>
    </dgm:pt>
  </dgm:ptLst>
  <dgm:cxnLst>
    <dgm:cxn modelId="{89AB6012-8F10-4016-BC53-63C402E18518}" srcId="{D43F044B-4D99-4BF1-A5E4-1470922E5F74}" destId="{DB999A45-01ED-4DD8-93D6-8ED2853B3F37}" srcOrd="1" destOrd="0" parTransId="{DC9ECB52-9E78-41D9-AF1C-DFC8315BD126}" sibTransId="{1D23310A-76B5-4727-8145-8C17DB2DC6C0}"/>
    <dgm:cxn modelId="{DF4F9A1C-DC3D-45E2-94D2-F9C3FC12DBB0}" srcId="{D43F044B-4D99-4BF1-A5E4-1470922E5F74}" destId="{5462F10D-9E4F-40ED-A55D-C7F293FEBD17}" srcOrd="0" destOrd="0" parTransId="{C5F2A47C-570F-4233-AA08-2BBF43004361}" sibTransId="{ADAFEBFD-1E16-4AAC-9AB6-786232F5AAA2}"/>
    <dgm:cxn modelId="{79898C74-81C9-476E-96C7-546E21F71D84}" type="presOf" srcId="{5462F10D-9E4F-40ED-A55D-C7F293FEBD17}" destId="{0201448D-78F1-4405-9F1F-DA7B4E23453A}" srcOrd="0" destOrd="0" presId="urn:microsoft.com/office/officeart/2018/2/layout/IconLabelList"/>
    <dgm:cxn modelId="{F7A97598-FA57-45F7-AEC6-93B04A37B0EE}" type="presOf" srcId="{DB999A45-01ED-4DD8-93D6-8ED2853B3F37}" destId="{FD246965-8D59-4590-8256-6871DD743F6C}" srcOrd="0" destOrd="0" presId="urn:microsoft.com/office/officeart/2018/2/layout/IconLabelList"/>
    <dgm:cxn modelId="{EC3914D0-3900-430C-BBB8-4527E9E88E89}" type="presOf" srcId="{D43F044B-4D99-4BF1-A5E4-1470922E5F74}" destId="{B52A0C6E-C1F8-48B6-8607-41F87D9CEB14}" srcOrd="0" destOrd="0" presId="urn:microsoft.com/office/officeart/2018/2/layout/IconLabelList"/>
    <dgm:cxn modelId="{44A7ABC9-46EA-4DDA-AC87-59721BEF990C}" type="presParOf" srcId="{B52A0C6E-C1F8-48B6-8607-41F87D9CEB14}" destId="{4FF2216B-6027-4597-830B-1081467A35C6}" srcOrd="0" destOrd="0" presId="urn:microsoft.com/office/officeart/2018/2/layout/IconLabelList"/>
    <dgm:cxn modelId="{ABC90C88-72D9-418F-9D2F-1F3D11C25CDF}" type="presParOf" srcId="{4FF2216B-6027-4597-830B-1081467A35C6}" destId="{1CF980FD-DA2D-4828-AE8D-7A7BDDE5E86D}" srcOrd="0" destOrd="0" presId="urn:microsoft.com/office/officeart/2018/2/layout/IconLabelList"/>
    <dgm:cxn modelId="{851CC47E-6E97-47CF-84BD-9EF532821D82}" type="presParOf" srcId="{4FF2216B-6027-4597-830B-1081467A35C6}" destId="{D736EC7A-51CA-49EF-A014-19968030C58C}" srcOrd="1" destOrd="0" presId="urn:microsoft.com/office/officeart/2018/2/layout/IconLabelList"/>
    <dgm:cxn modelId="{403BA518-AA6A-44EB-9667-C923ABEADC6F}" type="presParOf" srcId="{4FF2216B-6027-4597-830B-1081467A35C6}" destId="{0201448D-78F1-4405-9F1F-DA7B4E23453A}" srcOrd="2" destOrd="0" presId="urn:microsoft.com/office/officeart/2018/2/layout/IconLabelList"/>
    <dgm:cxn modelId="{D15261F4-F7F5-4706-942F-93E5FE3E6E98}" type="presParOf" srcId="{B52A0C6E-C1F8-48B6-8607-41F87D9CEB14}" destId="{247C67B8-155D-48FC-BD20-0878CC4CFB7B}" srcOrd="1" destOrd="0" presId="urn:microsoft.com/office/officeart/2018/2/layout/IconLabelList"/>
    <dgm:cxn modelId="{72F49935-0926-4573-8A83-5192ED245454}" type="presParOf" srcId="{B52A0C6E-C1F8-48B6-8607-41F87D9CEB14}" destId="{7641917C-2B98-433D-81E7-7765AEF8758C}" srcOrd="2" destOrd="0" presId="urn:microsoft.com/office/officeart/2018/2/layout/IconLabelList"/>
    <dgm:cxn modelId="{C6A9A8E4-F816-444C-8F4B-0004EF10AA5D}" type="presParOf" srcId="{7641917C-2B98-433D-81E7-7765AEF8758C}" destId="{658A187C-E4FF-4ED7-BF33-814C0A879FA7}" srcOrd="0" destOrd="0" presId="urn:microsoft.com/office/officeart/2018/2/layout/IconLabelList"/>
    <dgm:cxn modelId="{C4F514FC-84B1-4623-94DE-C57490A09F23}" type="presParOf" srcId="{7641917C-2B98-433D-81E7-7765AEF8758C}" destId="{BCEFB8FD-24D6-4B3B-B621-F48C0B32F25C}" srcOrd="1" destOrd="0" presId="urn:microsoft.com/office/officeart/2018/2/layout/IconLabelList"/>
    <dgm:cxn modelId="{9D0BA664-E406-4F09-B8E6-D8BE048EC7EA}" type="presParOf" srcId="{7641917C-2B98-433D-81E7-7765AEF8758C}" destId="{FD246965-8D59-4590-8256-6871DD743F6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48865-34BA-4664-BCF9-1BF8F0D18942}">
      <dsp:nvSpPr>
        <dsp:cNvPr id="0" name=""/>
        <dsp:cNvSpPr/>
      </dsp:nvSpPr>
      <dsp:spPr>
        <a:xfrm>
          <a:off x="3770" y="664208"/>
          <a:ext cx="2194718" cy="87788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kern="1200" dirty="0"/>
            <a:t>2 mars  </a:t>
          </a:r>
          <a:r>
            <a:rPr lang="fr-BE" sz="1900" kern="1200" dirty="0" err="1"/>
            <a:t>maart</a:t>
          </a:r>
          <a:r>
            <a:rPr lang="fr-BE" sz="1900" kern="1200" dirty="0"/>
            <a:t> 2020</a:t>
          </a:r>
        </a:p>
      </dsp:txBody>
      <dsp:txXfrm>
        <a:off x="442714" y="664208"/>
        <a:ext cx="1316831" cy="877887"/>
      </dsp:txXfrm>
    </dsp:sp>
    <dsp:sp modelId="{800F1E85-B905-47E8-A907-D688257B2216}">
      <dsp:nvSpPr>
        <dsp:cNvPr id="0" name=""/>
        <dsp:cNvSpPr/>
      </dsp:nvSpPr>
      <dsp:spPr>
        <a:xfrm>
          <a:off x="1979017" y="664208"/>
          <a:ext cx="2194718" cy="877887"/>
        </a:xfrm>
        <a:prstGeom prst="chevron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kern="1200" dirty="0"/>
            <a:t>06 octobre </a:t>
          </a:r>
          <a:r>
            <a:rPr lang="fr-BE" sz="1900" kern="1200" dirty="0" err="1"/>
            <a:t>oktober</a:t>
          </a:r>
          <a:r>
            <a:rPr lang="fr-BE" sz="1900" kern="1200" dirty="0"/>
            <a:t> 2020</a:t>
          </a:r>
        </a:p>
      </dsp:txBody>
      <dsp:txXfrm>
        <a:off x="2417961" y="664208"/>
        <a:ext cx="1316831" cy="877887"/>
      </dsp:txXfrm>
    </dsp:sp>
    <dsp:sp modelId="{A34CC3F5-922E-4E6A-9919-6A03892EA0C6}">
      <dsp:nvSpPr>
        <dsp:cNvPr id="0" name=""/>
        <dsp:cNvSpPr/>
      </dsp:nvSpPr>
      <dsp:spPr>
        <a:xfrm>
          <a:off x="3954264" y="664208"/>
          <a:ext cx="2194718" cy="877887"/>
        </a:xfrm>
        <a:prstGeom prst="chevron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kern="1200" dirty="0"/>
            <a:t>03 mars </a:t>
          </a:r>
          <a:r>
            <a:rPr lang="fr-BE" sz="1900" kern="1200" dirty="0" err="1"/>
            <a:t>maart</a:t>
          </a:r>
          <a:r>
            <a:rPr lang="fr-BE" sz="1900" kern="1200" dirty="0"/>
            <a:t> 2021</a:t>
          </a:r>
        </a:p>
      </dsp:txBody>
      <dsp:txXfrm>
        <a:off x="4393208" y="664208"/>
        <a:ext cx="1316831" cy="877887"/>
      </dsp:txXfrm>
    </dsp:sp>
    <dsp:sp modelId="{7BF95BFE-5E63-4D07-88AB-21514BF2A8AC}">
      <dsp:nvSpPr>
        <dsp:cNvPr id="0" name=""/>
        <dsp:cNvSpPr/>
      </dsp:nvSpPr>
      <dsp:spPr>
        <a:xfrm>
          <a:off x="5929510" y="664208"/>
          <a:ext cx="2194718" cy="877887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kern="1200" dirty="0"/>
            <a:t>25 janvier </a:t>
          </a:r>
          <a:r>
            <a:rPr lang="fr-BE" sz="1900" kern="1200" dirty="0" err="1"/>
            <a:t>januari</a:t>
          </a:r>
          <a:r>
            <a:rPr lang="fr-BE" sz="1900" kern="1200" dirty="0"/>
            <a:t> 2022</a:t>
          </a:r>
        </a:p>
      </dsp:txBody>
      <dsp:txXfrm>
        <a:off x="6368454" y="664208"/>
        <a:ext cx="1316831" cy="8778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8798F-F3CE-4704-A591-AA14B87524D7}">
      <dsp:nvSpPr>
        <dsp:cNvPr id="0" name=""/>
        <dsp:cNvSpPr/>
      </dsp:nvSpPr>
      <dsp:spPr>
        <a:xfrm>
          <a:off x="0" y="1994"/>
          <a:ext cx="9108581" cy="105766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Réduire la pression de trafic motorisé dans le quartier 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De druk van het gemotoriseerde verkeer in het gebied verminderen </a:t>
          </a:r>
          <a:endParaRPr lang="fr-BE" sz="2000" kern="1200" dirty="0"/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400" kern="1200" dirty="0"/>
        </a:p>
      </dsp:txBody>
      <dsp:txXfrm>
        <a:off x="51631" y="53625"/>
        <a:ext cx="9005319" cy="954399"/>
      </dsp:txXfrm>
    </dsp:sp>
    <dsp:sp modelId="{D0BB4ECE-0CD7-4188-9E64-87E0BA059709}">
      <dsp:nvSpPr>
        <dsp:cNvPr id="0" name=""/>
        <dsp:cNvSpPr/>
      </dsp:nvSpPr>
      <dsp:spPr>
        <a:xfrm>
          <a:off x="0" y="1068543"/>
          <a:ext cx="9108581" cy="105766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 dirty="0"/>
            <a:t>Apaiser le quartier pour rendre la marche et le vélo sûr et confortable pour tous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De wijk rustig maken om wandelen en fietsen veilig en comfortabel te maken voor iedereen</a:t>
          </a:r>
          <a:endParaRPr lang="fr-BE" sz="18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800" kern="1200" dirty="0"/>
        </a:p>
      </dsp:txBody>
      <dsp:txXfrm>
        <a:off x="51631" y="1120174"/>
        <a:ext cx="9005319" cy="954399"/>
      </dsp:txXfrm>
    </dsp:sp>
    <dsp:sp modelId="{1A25EDA4-832F-4926-B30D-3A175C1E4701}">
      <dsp:nvSpPr>
        <dsp:cNvPr id="0" name=""/>
        <dsp:cNvSpPr/>
      </dsp:nvSpPr>
      <dsp:spPr>
        <a:xfrm>
          <a:off x="0" y="2139761"/>
          <a:ext cx="9108581" cy="105766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 dirty="0"/>
            <a:t>Maintenir l’accès local en voiture et marchandises à tout endroit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Handhaving van de lokale toegang voor auto's en goederen op alle locaties</a:t>
          </a:r>
          <a:endParaRPr lang="fr-BE" sz="18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800" kern="1200" dirty="0"/>
        </a:p>
      </dsp:txBody>
      <dsp:txXfrm>
        <a:off x="51631" y="2191392"/>
        <a:ext cx="9005319" cy="954399"/>
      </dsp:txXfrm>
    </dsp:sp>
    <dsp:sp modelId="{FE8AA5B0-754E-4A5E-A7D5-F8320B8844C1}">
      <dsp:nvSpPr>
        <dsp:cNvPr id="0" name=""/>
        <dsp:cNvSpPr/>
      </dsp:nvSpPr>
      <dsp:spPr>
        <a:xfrm>
          <a:off x="0" y="3215182"/>
          <a:ext cx="9108581" cy="105766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 dirty="0"/>
            <a:t>Réaliser des espaces publics plus conviviaux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 dirty="0" err="1"/>
            <a:t>Openbare</a:t>
          </a:r>
          <a:r>
            <a:rPr lang="fr-BE" sz="1800" kern="1200" dirty="0"/>
            <a:t> </a:t>
          </a:r>
          <a:r>
            <a:rPr lang="fr-BE" sz="1800" kern="1200" dirty="0" err="1"/>
            <a:t>ruimten</a:t>
          </a:r>
          <a:r>
            <a:rPr lang="fr-BE" sz="1800" kern="1200" dirty="0"/>
            <a:t> </a:t>
          </a:r>
          <a:r>
            <a:rPr lang="fr-BE" sz="1800" kern="1200" dirty="0" err="1"/>
            <a:t>gebruiksvriendelijker</a:t>
          </a:r>
          <a:r>
            <a:rPr lang="fr-BE" sz="1800" kern="1200" dirty="0"/>
            <a:t> </a:t>
          </a:r>
          <a:r>
            <a:rPr lang="fr-BE" sz="1800" kern="1200" dirty="0" err="1"/>
            <a:t>maken</a:t>
          </a:r>
          <a:endParaRPr lang="fr-BE" sz="18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500" kern="1200" dirty="0"/>
        </a:p>
      </dsp:txBody>
      <dsp:txXfrm>
        <a:off x="51631" y="3266813"/>
        <a:ext cx="9005319" cy="954399"/>
      </dsp:txXfrm>
    </dsp:sp>
    <dsp:sp modelId="{A4897D9C-AFB6-4BFF-8E03-C61D5CD32AC8}">
      <dsp:nvSpPr>
        <dsp:cNvPr id="0" name=""/>
        <dsp:cNvSpPr/>
      </dsp:nvSpPr>
      <dsp:spPr>
        <a:xfrm>
          <a:off x="0" y="4277528"/>
          <a:ext cx="9108581" cy="105766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 dirty="0"/>
            <a:t>Améliorer la qualité de l’air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 dirty="0" err="1"/>
            <a:t>Verbetering</a:t>
          </a:r>
          <a:r>
            <a:rPr lang="fr-BE" sz="1800" kern="1200" dirty="0"/>
            <a:t> van de </a:t>
          </a:r>
          <a:r>
            <a:rPr lang="fr-BE" sz="1800" kern="1200" dirty="0" err="1"/>
            <a:t>luchtkwaliteit</a:t>
          </a:r>
          <a:endParaRPr lang="fr-BE" sz="1800" kern="1200" dirty="0"/>
        </a:p>
      </dsp:txBody>
      <dsp:txXfrm>
        <a:off x="51631" y="4329159"/>
        <a:ext cx="9005319" cy="9543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F980FD-DA2D-4828-AE8D-7A7BDDE5E86D}">
      <dsp:nvSpPr>
        <dsp:cNvPr id="0" name=""/>
        <dsp:cNvSpPr/>
      </dsp:nvSpPr>
      <dsp:spPr>
        <a:xfrm>
          <a:off x="1178529" y="650278"/>
          <a:ext cx="1873125" cy="1873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1448D-78F1-4405-9F1F-DA7B4E23453A}">
      <dsp:nvSpPr>
        <dsp:cNvPr id="0" name=""/>
        <dsp:cNvSpPr/>
      </dsp:nvSpPr>
      <dsp:spPr>
        <a:xfrm>
          <a:off x="33841" y="2981059"/>
          <a:ext cx="41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900" kern="1200" dirty="0"/>
            <a:t>02/422 31 07 </a:t>
          </a:r>
          <a:endParaRPr lang="en-US" sz="2900" kern="1200" dirty="0"/>
        </a:p>
      </dsp:txBody>
      <dsp:txXfrm>
        <a:off x="33841" y="2981059"/>
        <a:ext cx="4162500" cy="720000"/>
      </dsp:txXfrm>
    </dsp:sp>
    <dsp:sp modelId="{658A187C-E4FF-4ED7-BF33-814C0A879FA7}">
      <dsp:nvSpPr>
        <dsp:cNvPr id="0" name=""/>
        <dsp:cNvSpPr/>
      </dsp:nvSpPr>
      <dsp:spPr>
        <a:xfrm>
          <a:off x="6766706" y="650278"/>
          <a:ext cx="1873125" cy="1873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246965-8D59-4590-8256-6871DD743F6C}">
      <dsp:nvSpPr>
        <dsp:cNvPr id="0" name=""/>
        <dsp:cNvSpPr/>
      </dsp:nvSpPr>
      <dsp:spPr>
        <a:xfrm>
          <a:off x="4924779" y="2981059"/>
          <a:ext cx="555697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900" kern="1200" dirty="0">
              <a:hlinkClick xmlns:r="http://schemas.openxmlformats.org/officeDocument/2006/relationships" r:id="rId5"/>
            </a:rPr>
            <a:t>Mobilite-mobiliteit@jette.irisnet.be</a:t>
          </a:r>
          <a:endParaRPr lang="en-US" sz="2900" kern="1200" dirty="0"/>
        </a:p>
      </dsp:txBody>
      <dsp:txXfrm>
        <a:off x="4924779" y="2981059"/>
        <a:ext cx="5556979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B74AD-027F-492B-BAFD-7AD4BA0B504B}" type="datetimeFigureOut">
              <a:rPr lang="fr-BE" smtClean="0"/>
              <a:t>25-01-22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D613D-CB34-4057-9CB7-B02F72F152A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3049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Fin du parcours participatif commencer il y a 2 ans. </a:t>
            </a:r>
          </a:p>
          <a:p>
            <a:endParaRPr lang="fr-BE" dirty="0"/>
          </a:p>
          <a:p>
            <a:r>
              <a:rPr lang="fr-BE" dirty="0"/>
              <a:t>Bref résumé de la méthodologie utilisée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D613D-CB34-4057-9CB7-B02F72F152A7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10768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Ce plan que nous allons vous présenter fait partie de la philosophie d’un Plan Régional de Mobilité Good Move qui vise à réduire la pression automobile dans les quartiers en faisant en sorte de garder la circulation de transit sur les grands axes prévus à cet effet et pas en passant par des raccourcis qui traversent de petits rues calmes.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D613D-CB34-4057-9CB7-B02F72F152A7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0260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Pour déterminer ou passent ce trafic de transit, nous avons utilisé plusieurs techniques dont des comptages voitures à différents endroits stratégiques.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D613D-CB34-4057-9CB7-B02F72F152A7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4303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Mais nous avons aussi utilisé les données du </a:t>
            </a:r>
            <a:r>
              <a:rPr lang="fr-BE" dirty="0" err="1"/>
              <a:t>floating</a:t>
            </a:r>
            <a:r>
              <a:rPr lang="fr-BE" dirty="0"/>
              <a:t> car data, Qu’est que c’est?  </a:t>
            </a:r>
          </a:p>
          <a:p>
            <a:r>
              <a:rPr lang="fr-BE" dirty="0"/>
              <a:t>C’est les données des GSM et des GPS qui nous indiquent les flux, c’est-à-dire d’où viennent les gens qui traversent le quartier et ou ils partent.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D613D-CB34-4057-9CB7-B02F72F152A7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99806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Donc avec les comptages, le </a:t>
            </a:r>
            <a:r>
              <a:rPr lang="fr-BE" dirty="0" err="1"/>
              <a:t>floating</a:t>
            </a:r>
            <a:r>
              <a:rPr lang="fr-BE" dirty="0"/>
              <a:t> car date, nous avons pu déterminer les itinéraires de transit sur cette carte. </a:t>
            </a:r>
          </a:p>
          <a:p>
            <a:r>
              <a:rPr lang="fr-BE" dirty="0"/>
              <a:t>Comme vous pouvez le constater, le quartier est finalement traversée par pas mal d’itinéraire.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D613D-CB34-4057-9CB7-B02F72F152A7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30882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BE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Dans les rues scolaires, la voie publique est </a:t>
            </a:r>
            <a:r>
              <a:rPr lang="fr-BE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réservée aux piétons et aux cyclistes  selon une plage horaire définie</a:t>
            </a:r>
            <a:r>
              <a:rPr lang="fr-BE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 Seuls les conducteurs suivants y sont autorisés 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BE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les conducteurs de véhicules à moteur qui </a:t>
            </a:r>
            <a:r>
              <a:rPr lang="fr-BE" b="0" i="0" u="sng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sortent</a:t>
            </a:r>
            <a:r>
              <a:rPr lang="fr-BE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de la rue 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BE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les véhicules prioritaires, lorsque la nature de leur mission le justifie ;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D613D-CB34-4057-9CB7-B02F72F152A7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336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Dans les rues scolaires, la voie publique est réservée aux piétons et aux cyclistes  barrière fermée durant 1h ou moins .Seuls y sont autorisés :  les conducteurs de véhicules à moteur qui sortent de la rue,  les véhicules prioritaires, lorsque la nature de leur mission le justifie,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D613D-CB34-4057-9CB7-B02F72F152A7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88730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69EC80-E46F-486C-BA71-76D70E21B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886938E-1DDA-4B1D-A655-2723861C4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9FD6C5-EB6B-4232-9474-D632016DD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3E4D-FECD-4F8E-9FA8-1D98F1C4CC57}" type="datetimeFigureOut">
              <a:rPr lang="fr-BE" smtClean="0"/>
              <a:t>25-01-22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BFC14C-7BFE-4C37-987F-246A72FE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F930A2-0B1C-4FE3-8B7F-382DB413F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1953-BFD4-416F-B9BE-242D97CEE64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2073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E499ED-041B-478F-B1A5-DD5B7363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1959029-D9FB-4567-8820-512C6E39D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49B7ED-216F-4DF2-A323-8F3F21AA9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3E4D-FECD-4F8E-9FA8-1D98F1C4CC57}" type="datetimeFigureOut">
              <a:rPr lang="fr-BE" smtClean="0"/>
              <a:t>25-01-22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CCE289-C303-416D-8823-871288A14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DF9CD6-41FE-4387-B26E-EA414A836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1953-BFD4-416F-B9BE-242D97CEE64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2794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BACCF6D-CE09-4840-886F-3CD9320A16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FE3A16C-F8E2-4245-BCDC-293111E7D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5A2963-A293-4F1D-AAAE-8B5A45D97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3E4D-FECD-4F8E-9FA8-1D98F1C4CC57}" type="datetimeFigureOut">
              <a:rPr lang="fr-BE" smtClean="0"/>
              <a:t>25-01-22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A68CBB-E5DD-47B0-B572-DC177C354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5948BF-7F57-4B8B-9E71-9D7C151C0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1953-BFD4-416F-B9BE-242D97CEE64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43433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E53185-2553-4C32-9999-AB6B4C5BE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860ECB-726B-445B-AD1D-927861905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FB55F2-04DA-45C3-ABFC-D1678C038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3E4D-FECD-4F8E-9FA8-1D98F1C4CC57}" type="datetimeFigureOut">
              <a:rPr lang="fr-BE" smtClean="0"/>
              <a:t>25-01-22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DB7063-CDB6-4310-8E7A-3E204470A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EF56C6-699A-4B32-8C93-76DE7965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1953-BFD4-416F-B9BE-242D97CEE64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9755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D7F4E8-C53E-4216-BA87-49F7E67A8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9668A1-97C8-46F1-A241-E14A32A3A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EB1371-54BB-4A9E-819B-64A93B14E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3E4D-FECD-4F8E-9FA8-1D98F1C4CC57}" type="datetimeFigureOut">
              <a:rPr lang="fr-BE" smtClean="0"/>
              <a:t>25-01-22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1F47AE-DF50-403B-81A1-5EE9EB841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BBD91B-2763-4E9E-B069-AF8760F50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1953-BFD4-416F-B9BE-242D97CEE64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15779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14462-F922-4CFC-8E7E-A5DCE2EAC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CA19E4-14D6-4404-9BF6-EBE254794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E517337-F48B-461D-BD55-DB30B93C56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8D6501-AD3E-4D67-A8C2-931748018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3E4D-FECD-4F8E-9FA8-1D98F1C4CC57}" type="datetimeFigureOut">
              <a:rPr lang="fr-BE" smtClean="0"/>
              <a:t>25-01-22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B16730-9CAB-416E-AB5A-9DC33FE86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FAFE74-30C8-412A-8243-5560416EB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1953-BFD4-416F-B9BE-242D97CEE64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23736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9BDC01-2278-4E34-A3B0-FB6A6117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82F37A-241B-47CC-B841-DA8C9D58A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389F5D-E049-4D56-9335-3E2EE9738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531E2A1-6F66-4071-B878-1D18EAF12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596AF62-89AE-4023-B3B1-316679600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79D7534-8D2F-4E51-9EC2-E3E70C616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3E4D-FECD-4F8E-9FA8-1D98F1C4CC57}" type="datetimeFigureOut">
              <a:rPr lang="fr-BE" smtClean="0"/>
              <a:t>25-01-22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9F22D46-4621-4A77-AF7E-0C7BFEAD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A821F39-DA93-4DD1-B388-A10BA72A4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1953-BFD4-416F-B9BE-242D97CEE64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71052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323795-4C81-49D8-B2EA-C8ADE8235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8F02DD-E732-4049-BE07-7173586A6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3E4D-FECD-4F8E-9FA8-1D98F1C4CC57}" type="datetimeFigureOut">
              <a:rPr lang="fr-BE" smtClean="0"/>
              <a:t>25-01-22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02DC78B-5C83-4324-BF9C-93064863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17A439-18B9-48DB-B204-300DA59D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1953-BFD4-416F-B9BE-242D97CEE64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4353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AF7E4FF-3C1A-4BEE-A0EF-FAD30A25D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3E4D-FECD-4F8E-9FA8-1D98F1C4CC57}" type="datetimeFigureOut">
              <a:rPr lang="fr-BE" smtClean="0"/>
              <a:t>25-01-22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6D374F9-32C7-4538-8F7B-893B549B5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58FC2D-2E94-492E-8791-7285963C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1953-BFD4-416F-B9BE-242D97CEE64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674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637C07-08C9-4E64-83B7-7318797BD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36B084-F5FA-4388-9A69-FA8ED47FE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9E4B1D7-6DF2-44FD-867A-1B0A30726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5213A4-9F53-456A-93B5-142F38EEC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3E4D-FECD-4F8E-9FA8-1D98F1C4CC57}" type="datetimeFigureOut">
              <a:rPr lang="fr-BE" smtClean="0"/>
              <a:t>25-01-22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969C21-7B73-494C-9A19-22203AF94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191848-28C8-493D-9D38-215A1795B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1953-BFD4-416F-B9BE-242D97CEE64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68937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01E98E-8B1E-44FE-BAAC-E99431B9D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F9552E6-7862-4114-B77B-5E9B371F80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CB7732E-1DBE-4B42-A857-4538C1112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1645DC-BFAD-4C65-B773-EF976154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3E4D-FECD-4F8E-9FA8-1D98F1C4CC57}" type="datetimeFigureOut">
              <a:rPr lang="fr-BE" smtClean="0"/>
              <a:t>25-01-22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A057B7-0388-43D1-B2B6-2FEAF502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2A89391-06C4-43F7-B12E-A9F4A502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1953-BFD4-416F-B9BE-242D97CEE64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67684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ECA847B-7DA0-4D84-A40D-AD78AE9F2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176748-91F1-4A88-8EA4-F2E3C787C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EE4D68-12BE-4187-AB7F-7B7A497F7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A3E4D-FECD-4F8E-9FA8-1D98F1C4CC57}" type="datetimeFigureOut">
              <a:rPr lang="fr-BE" smtClean="0"/>
              <a:t>25-01-22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10A9F4-0F3E-411E-A5AF-B24A5C744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11B6C5-20BB-4631-B5A8-C98BB2487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81953-BFD4-416F-B9BE-242D97CEE64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676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7A2C860-8012-46A7-9275-175B9C41C0DF}"/>
              </a:ext>
            </a:extLst>
          </p:cNvPr>
          <p:cNvSpPr txBox="1"/>
          <p:nvPr/>
        </p:nvSpPr>
        <p:spPr>
          <a:xfrm>
            <a:off x="5278739" y="68256"/>
            <a:ext cx="5958011" cy="12973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 err="1">
                <a:latin typeface="+mj-lt"/>
                <a:ea typeface="+mj-ea"/>
                <a:cs typeface="+mj-cs"/>
              </a:rPr>
              <a:t>Verkeersplan</a:t>
            </a:r>
            <a:r>
              <a:rPr lang="en-US" sz="5400" dirty="0">
                <a:latin typeface="+mj-lt"/>
                <a:ea typeface="+mj-ea"/>
                <a:cs typeface="+mj-cs"/>
              </a:rPr>
              <a:t> </a:t>
            </a:r>
            <a:r>
              <a:rPr lang="en-US" sz="5400" dirty="0" err="1">
                <a:latin typeface="+mj-lt"/>
                <a:ea typeface="+mj-ea"/>
                <a:cs typeface="+mj-cs"/>
              </a:rPr>
              <a:t>voor</a:t>
            </a:r>
            <a:r>
              <a:rPr lang="en-US" sz="5400" dirty="0">
                <a:latin typeface="+mj-lt"/>
                <a:ea typeface="+mj-ea"/>
                <a:cs typeface="+mj-cs"/>
              </a:rPr>
              <a:t> de </a:t>
            </a:r>
            <a:r>
              <a:rPr lang="en-US" sz="5400" dirty="0" err="1">
                <a:latin typeface="+mj-lt"/>
                <a:ea typeface="+mj-ea"/>
                <a:cs typeface="+mj-cs"/>
              </a:rPr>
              <a:t>wijk</a:t>
            </a:r>
            <a:r>
              <a:rPr lang="en-US" sz="5400" dirty="0">
                <a:latin typeface="+mj-lt"/>
                <a:ea typeface="+mj-ea"/>
                <a:cs typeface="+mj-cs"/>
              </a:rPr>
              <a:t> </a:t>
            </a:r>
            <a:r>
              <a:rPr lang="en-US" sz="5400" dirty="0" err="1">
                <a:latin typeface="+mj-lt"/>
                <a:ea typeface="+mj-ea"/>
                <a:cs typeface="+mj-cs"/>
              </a:rPr>
              <a:t>Lecharlier</a:t>
            </a:r>
            <a:r>
              <a:rPr lang="en-US" sz="5400" dirty="0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Plan de circulation quartier </a:t>
            </a:r>
            <a:r>
              <a:rPr lang="en-US" sz="5400" dirty="0" err="1">
                <a:latin typeface="+mj-lt"/>
                <a:ea typeface="+mj-ea"/>
                <a:cs typeface="+mj-cs"/>
              </a:rPr>
              <a:t>Lecharlier</a:t>
            </a:r>
            <a:r>
              <a:rPr lang="en-US" sz="5400" dirty="0"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42C27E-3741-49CC-B315-AFB650F706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48" r="308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99227DC-12E3-4CBA-BBBA-C4B5530AD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8808" y="5492412"/>
            <a:ext cx="1263192" cy="1297332"/>
          </a:xfrm>
          <a:prstGeom prst="rect">
            <a:avLst/>
          </a:prstGeom>
        </p:spPr>
      </p:pic>
      <p:pic>
        <p:nvPicPr>
          <p:cNvPr id="26" name="Espace réservé du contenu 3">
            <a:extLst>
              <a:ext uri="{FF2B5EF4-FFF2-40B4-BE49-F238E27FC236}">
                <a16:creationId xmlns:a16="http://schemas.microsoft.com/office/drawing/2014/main" id="{8058B897-7B32-4655-BB5F-8C284C26C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665" y="3816726"/>
            <a:ext cx="4581525" cy="154305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296E86-FD03-405A-96B2-B6F086266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1826" y="1427186"/>
            <a:ext cx="6032314" cy="485775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57457B5B-9292-4BC5-B287-BC50CF5B14A5}"/>
              </a:ext>
            </a:extLst>
          </p:cNvPr>
          <p:cNvSpPr txBox="1"/>
          <p:nvPr/>
        </p:nvSpPr>
        <p:spPr>
          <a:xfrm>
            <a:off x="5186042" y="2179714"/>
            <a:ext cx="5958011" cy="1297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latin typeface="+mj-lt"/>
                <a:ea typeface="+mj-ea"/>
                <a:cs typeface="+mj-cs"/>
              </a:rPr>
              <a:t>Merci de</a:t>
            </a:r>
            <a:r>
              <a:rPr lang="fr-BE" sz="2000" b="1" dirty="0">
                <a:latin typeface="+mj-lt"/>
                <a:ea typeface="+mj-ea"/>
                <a:cs typeface="+mj-cs"/>
              </a:rPr>
              <a:t> garder </a:t>
            </a:r>
            <a:r>
              <a:rPr lang="en-US" sz="2000" b="1" dirty="0" err="1">
                <a:latin typeface="+mj-lt"/>
                <a:ea typeface="+mj-ea"/>
                <a:cs typeface="+mj-cs"/>
              </a:rPr>
              <a:t>votre</a:t>
            </a:r>
            <a:r>
              <a:rPr lang="en-US" sz="2000" b="1" dirty="0">
                <a:latin typeface="+mj-lt"/>
                <a:ea typeface="+mj-ea"/>
                <a:cs typeface="+mj-cs"/>
              </a:rPr>
              <a:t> micro fermé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2000" b="1" dirty="0">
                <a:latin typeface="+mj-lt"/>
                <a:ea typeface="+mj-ea"/>
                <a:cs typeface="+mj-cs"/>
              </a:rPr>
              <a:t>Houd uw microfoon dicht alstublieft</a:t>
            </a:r>
            <a:endParaRPr lang="en-US" sz="20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9232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666FD5-D488-4C4B-89A8-BBCA3464D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400" i="0" u="none" strike="noStrike" baseline="0" dirty="0">
                <a:latin typeface="+mn-lt"/>
              </a:rPr>
              <a:t>Accessibilité motorisée adaptée </a:t>
            </a:r>
            <a:br>
              <a:rPr lang="fr-BE" sz="2400" i="0" u="none" strike="noStrike" baseline="0" dirty="0">
                <a:latin typeface="+mn-lt"/>
              </a:rPr>
            </a:br>
            <a:r>
              <a:rPr lang="fr-BE" sz="2400" i="0" u="none" strike="noStrike" baseline="0" dirty="0" err="1">
                <a:latin typeface="+mn-lt"/>
              </a:rPr>
              <a:t>Aangepaste</a:t>
            </a:r>
            <a:r>
              <a:rPr lang="fr-BE" sz="2400" i="0" u="none" strike="noStrike" baseline="0" dirty="0">
                <a:latin typeface="+mn-lt"/>
              </a:rPr>
              <a:t> </a:t>
            </a:r>
            <a:r>
              <a:rPr lang="fr-BE" sz="2400" i="0" u="none" strike="noStrike" baseline="0" dirty="0" err="1">
                <a:latin typeface="+mn-lt"/>
              </a:rPr>
              <a:t>gemotoriseerde</a:t>
            </a:r>
            <a:r>
              <a:rPr lang="fr-BE" sz="2400" i="0" u="none" strike="noStrike" baseline="0" dirty="0">
                <a:latin typeface="+mn-lt"/>
              </a:rPr>
              <a:t> </a:t>
            </a:r>
            <a:r>
              <a:rPr lang="fr-BE" sz="2400" i="0" u="none" strike="noStrike" baseline="0" dirty="0" err="1">
                <a:latin typeface="+mn-lt"/>
              </a:rPr>
              <a:t>toegang</a:t>
            </a:r>
            <a:endParaRPr lang="fr-BE" sz="2400" dirty="0"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10B93E-F096-4910-AB03-DC3A210D6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435" y="1517473"/>
            <a:ext cx="9702244" cy="534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70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FB3B80-888F-4DEF-A2EC-D93E594E1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8240AE3-2428-4DAD-A25B-DDD30749D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652462"/>
            <a:ext cx="10782300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22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E0D4B8-A297-48FE-B0DF-1F0C975D4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A3F6FE-5498-459B-9308-8768D3172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52425"/>
            <a:ext cx="1066800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74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491697-8EEF-4F34-85E7-0AB10C28E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B2EE5228-A745-472D-9733-C10008109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9" y="0"/>
            <a:ext cx="12041482" cy="68580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011255C-5E1B-4F79-B403-5D5B5CC97DE9}"/>
              </a:ext>
            </a:extLst>
          </p:cNvPr>
          <p:cNvSpPr/>
          <p:nvPr/>
        </p:nvSpPr>
        <p:spPr>
          <a:xfrm>
            <a:off x="6770348" y="4969049"/>
            <a:ext cx="1098525" cy="8109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6BAE06D-E814-463A-8605-8AA1DDBA099A}"/>
              </a:ext>
            </a:extLst>
          </p:cNvPr>
          <p:cNvSpPr/>
          <p:nvPr/>
        </p:nvSpPr>
        <p:spPr>
          <a:xfrm>
            <a:off x="9431057" y="1958800"/>
            <a:ext cx="1098525" cy="8109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50900C7-9F50-4C8D-8AFD-EB4106F6352B}"/>
              </a:ext>
            </a:extLst>
          </p:cNvPr>
          <p:cNvSpPr/>
          <p:nvPr/>
        </p:nvSpPr>
        <p:spPr>
          <a:xfrm>
            <a:off x="9088507" y="4820844"/>
            <a:ext cx="1098525" cy="8109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5EAC26C-7E3A-4F6E-B05F-D9C341F11A46}"/>
              </a:ext>
            </a:extLst>
          </p:cNvPr>
          <p:cNvSpPr/>
          <p:nvPr/>
        </p:nvSpPr>
        <p:spPr>
          <a:xfrm>
            <a:off x="8217450" y="3594654"/>
            <a:ext cx="1098525" cy="8109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8B81985-010E-4A96-B9A1-0C960FB86A4E}"/>
              </a:ext>
            </a:extLst>
          </p:cNvPr>
          <p:cNvSpPr/>
          <p:nvPr/>
        </p:nvSpPr>
        <p:spPr>
          <a:xfrm rot="2090979">
            <a:off x="7213522" y="4200470"/>
            <a:ext cx="1107960" cy="11640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86E604C-236D-4DCE-BF6C-850E7E1065C7}"/>
              </a:ext>
            </a:extLst>
          </p:cNvPr>
          <p:cNvSpPr/>
          <p:nvPr/>
        </p:nvSpPr>
        <p:spPr>
          <a:xfrm rot="20079489">
            <a:off x="5584152" y="4133647"/>
            <a:ext cx="1186196" cy="7545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D1B5CB-D331-4E1A-A7AB-9F2FE502C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31" y="1958800"/>
            <a:ext cx="4500261" cy="426876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5646D22-70EF-4CC8-851D-14C0ADE88F66}"/>
              </a:ext>
            </a:extLst>
          </p:cNvPr>
          <p:cNvSpPr txBox="1"/>
          <p:nvPr/>
        </p:nvSpPr>
        <p:spPr>
          <a:xfrm>
            <a:off x="2392405" y="3800082"/>
            <a:ext cx="22431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2000" dirty="0" err="1"/>
              <a:t>Creatie</a:t>
            </a:r>
            <a:r>
              <a:rPr lang="fr-BE" sz="2000" dirty="0"/>
              <a:t> </a:t>
            </a:r>
            <a:r>
              <a:rPr lang="fr-BE" sz="2000" dirty="0" err="1"/>
              <a:t>pleintje</a:t>
            </a:r>
            <a:endParaRPr lang="fr-BE" sz="20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DFB4FDB-212A-4E99-86A8-26BD6B4EB3BB}"/>
              </a:ext>
            </a:extLst>
          </p:cNvPr>
          <p:cNvSpPr txBox="1"/>
          <p:nvPr/>
        </p:nvSpPr>
        <p:spPr>
          <a:xfrm>
            <a:off x="862995" y="4765122"/>
            <a:ext cx="269286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2000" dirty="0" err="1"/>
              <a:t>Éénrichtingsverkeer</a:t>
            </a:r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val="194731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F16F46A-B001-483E-8A67-B6E06966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Placette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et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filtre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modal</a:t>
            </a:r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Pleintje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modale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filter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190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36321F-BA9F-4E94-9E7B-7FCE035D9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37D155-D9FE-40F6-B9C7-FA120CFDE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13" y="993"/>
            <a:ext cx="10377272" cy="685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50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7AAE50-5DBC-46FE-AD05-5A73FACD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952FA1-4B6A-4626-8E58-F5B04D4A8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725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305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D425CD-F5DA-407C-AFD7-5B686FACC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D4C2E1-F864-4021-A05B-BE64E9FA4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1080"/>
            <a:ext cx="12192000" cy="53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33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6D1803-A372-4F96-9629-27D1DC15F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1FC50CF-0204-4D97-AC89-926947FD8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2032"/>
            <a:ext cx="12192000" cy="551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67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9DE836-84F0-4007-87AD-66BFF1D98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3A7B0E8-3506-4FA6-ABEF-2BD2F27CC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149" y="0"/>
            <a:ext cx="9063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18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FCE6213D-01BA-4BFD-BED6-F6F8CC7842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BE" sz="2000" dirty="0"/>
              <a:t>Si vous avez des questions, merci de cliquer sur la main. Nous y répondrons après la présentation. </a:t>
            </a:r>
          </a:p>
          <a:p>
            <a:r>
              <a:rPr lang="fr-BE" sz="2000" dirty="0"/>
              <a:t>Vous pouvez également poser vos questions  via le chat 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447B8462-0005-40BD-94BE-B42BD44B44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sz="2000" dirty="0"/>
              <a:t>Als u vragen heeft, klik dan op de hand. We zullen ze na de presentatie beantwoorden. </a:t>
            </a:r>
          </a:p>
          <a:p>
            <a:r>
              <a:rPr lang="nl-NL" sz="2000" dirty="0"/>
              <a:t>U kunt uw vragen ook via chat stellen </a:t>
            </a:r>
          </a:p>
          <a:p>
            <a:endParaRPr lang="fr-BE" dirty="0"/>
          </a:p>
        </p:txBody>
      </p:sp>
      <p:pic>
        <p:nvPicPr>
          <p:cNvPr id="2050" name="Picture 2" descr="Instructions d&amp;#39;accès des auditeurs aux conférences – AI4industry">
            <a:extLst>
              <a:ext uri="{FF2B5EF4-FFF2-40B4-BE49-F238E27FC236}">
                <a16:creationId xmlns:a16="http://schemas.microsoft.com/office/drawing/2014/main" id="{4A24D3E5-9C7A-44FC-9344-7A8A635A6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568" y="4001294"/>
            <a:ext cx="5752427" cy="90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C10105B-DC1D-4280-8B05-B4FC57DB6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568" y="5343588"/>
            <a:ext cx="5752426" cy="90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694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2D5D1F-A92D-4E9F-80E2-CAFE97AD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4884" y="365125"/>
            <a:ext cx="3162650" cy="2818328"/>
          </a:xfrm>
        </p:spPr>
        <p:txBody>
          <a:bodyPr/>
          <a:lstStyle/>
          <a:p>
            <a:r>
              <a:rPr lang="fr-BE" dirty="0"/>
              <a:t>Square Amnesty International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2B80C8-B2B6-4E21-BFA3-B5DAAEF22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34927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25847A-B4C6-4C4B-A632-20898061B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927" y="3761126"/>
            <a:ext cx="3657073" cy="3096874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FE96D204-E76A-454E-9972-62B37744B8D1}"/>
              </a:ext>
            </a:extLst>
          </p:cNvPr>
          <p:cNvSpPr/>
          <p:nvPr/>
        </p:nvSpPr>
        <p:spPr>
          <a:xfrm>
            <a:off x="9639383" y="5799560"/>
            <a:ext cx="433633" cy="4807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14410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5D685F-08C4-452B-A0ED-2B0E60AC2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9EA124-DC81-410D-8183-60925FD7B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575" y="0"/>
            <a:ext cx="965685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2B03EF-5896-4139-A59F-68A52206AF0B}"/>
              </a:ext>
            </a:extLst>
          </p:cNvPr>
          <p:cNvSpPr/>
          <p:nvPr/>
        </p:nvSpPr>
        <p:spPr>
          <a:xfrm>
            <a:off x="6344239" y="5788058"/>
            <a:ext cx="160256" cy="273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41B245-A35C-4A77-B287-05AA64FAA147}"/>
              </a:ext>
            </a:extLst>
          </p:cNvPr>
          <p:cNvSpPr/>
          <p:nvPr/>
        </p:nvSpPr>
        <p:spPr>
          <a:xfrm>
            <a:off x="7625593" y="754529"/>
            <a:ext cx="851713" cy="273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5515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A914CC-1A2A-4327-9130-759E3B526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039" y="141403"/>
            <a:ext cx="4276135" cy="2205872"/>
          </a:xfrm>
        </p:spPr>
        <p:txBody>
          <a:bodyPr>
            <a:normAutofit fontScale="90000"/>
          </a:bodyPr>
          <a:lstStyle/>
          <a:p>
            <a:r>
              <a:rPr lang="fr-BE" sz="3600" dirty="0">
                <a:latin typeface="+mn-lt"/>
              </a:rPr>
              <a:t>Avenue </a:t>
            </a:r>
            <a:r>
              <a:rPr lang="fr-BE" sz="3600" dirty="0" err="1">
                <a:latin typeface="+mn-lt"/>
              </a:rPr>
              <a:t>Longtinlaan</a:t>
            </a:r>
            <a:br>
              <a:rPr lang="fr-BE" sz="3600" dirty="0">
                <a:latin typeface="+mn-lt"/>
              </a:rPr>
            </a:br>
            <a:r>
              <a:rPr lang="fr-BE" sz="3600" dirty="0">
                <a:latin typeface="+mn-lt"/>
              </a:rPr>
              <a:t>Rue de </a:t>
            </a:r>
            <a:r>
              <a:rPr lang="fr-BE" sz="3600" dirty="0" err="1">
                <a:latin typeface="+mn-lt"/>
              </a:rPr>
              <a:t>Moranvillestraat</a:t>
            </a:r>
            <a:br>
              <a:rPr lang="fr-BE" sz="3600" dirty="0">
                <a:latin typeface="+mn-lt"/>
              </a:rPr>
            </a:br>
            <a:r>
              <a:rPr lang="fr-BE" sz="3600" dirty="0">
                <a:latin typeface="+mn-lt"/>
              </a:rPr>
              <a:t>Avenue </a:t>
            </a:r>
            <a:r>
              <a:rPr lang="fr-BE" sz="3600" dirty="0" err="1">
                <a:latin typeface="+mn-lt"/>
              </a:rPr>
              <a:t>Lecharlierlaan</a:t>
            </a:r>
            <a:br>
              <a:rPr lang="fr-BE" sz="3600" dirty="0">
                <a:latin typeface="+mn-lt"/>
              </a:rPr>
            </a:br>
            <a:r>
              <a:rPr lang="fr-BE" sz="3600" dirty="0">
                <a:latin typeface="+mn-lt"/>
              </a:rPr>
              <a:t>rue </a:t>
            </a:r>
            <a:r>
              <a:rPr lang="fr-BE" sz="3600" dirty="0" err="1">
                <a:latin typeface="+mn-lt"/>
              </a:rPr>
              <a:t>Procureurstraat</a:t>
            </a:r>
            <a:endParaRPr lang="fr-BE" sz="3600" dirty="0"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AF4B41-5FEC-49F6-B8D6-96B499018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10707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71598AC-ED48-4223-A281-C14EFB4A1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124" y="4169459"/>
            <a:ext cx="3174876" cy="2688541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4B7DF616-377A-4798-82DE-7087B5C8E389}"/>
              </a:ext>
            </a:extLst>
          </p:cNvPr>
          <p:cNvSpPr/>
          <p:nvPr/>
        </p:nvSpPr>
        <p:spPr>
          <a:xfrm>
            <a:off x="10920167" y="5856121"/>
            <a:ext cx="433633" cy="4807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30166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2713F38-BC30-4D18-86CC-0DF572EE6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68437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FFCC131-1183-4036-BFFA-E1B44A0A2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124" y="4169459"/>
            <a:ext cx="3174876" cy="2688541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C3D0A9D-9C9A-4E17-8BF7-1021151A3002}"/>
              </a:ext>
            </a:extLst>
          </p:cNvPr>
          <p:cNvSpPr/>
          <p:nvPr/>
        </p:nvSpPr>
        <p:spPr>
          <a:xfrm>
            <a:off x="10920167" y="5893828"/>
            <a:ext cx="433633" cy="4807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7BA1FE-C1F2-4E91-A4C6-C3A0BA2C56E3}"/>
              </a:ext>
            </a:extLst>
          </p:cNvPr>
          <p:cNvSpPr txBox="1"/>
          <p:nvPr/>
        </p:nvSpPr>
        <p:spPr>
          <a:xfrm>
            <a:off x="7703191" y="427741"/>
            <a:ext cx="609460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 dirty="0"/>
              <a:t>Avenue </a:t>
            </a:r>
            <a:r>
              <a:rPr lang="fr-BE" sz="3200" dirty="0" err="1"/>
              <a:t>Longtinlaan</a:t>
            </a:r>
            <a:br>
              <a:rPr lang="fr-BE" sz="3200" dirty="0"/>
            </a:br>
            <a:r>
              <a:rPr lang="fr-BE" sz="3200" dirty="0"/>
              <a:t>Rue de </a:t>
            </a:r>
            <a:r>
              <a:rPr lang="fr-BE" sz="3200" dirty="0" err="1"/>
              <a:t>Moranvillestraat</a:t>
            </a:r>
            <a:br>
              <a:rPr lang="fr-BE" sz="3200" dirty="0"/>
            </a:br>
            <a:r>
              <a:rPr lang="fr-BE" sz="3200" dirty="0"/>
              <a:t>Avenue </a:t>
            </a:r>
            <a:r>
              <a:rPr lang="fr-BE" sz="3200" dirty="0" err="1"/>
              <a:t>Lecharlierlaan</a:t>
            </a:r>
            <a:br>
              <a:rPr lang="fr-BE" sz="3200" dirty="0"/>
            </a:br>
            <a:r>
              <a:rPr lang="fr-BE" sz="3200" dirty="0"/>
              <a:t>rue </a:t>
            </a:r>
            <a:r>
              <a:rPr lang="fr-BE" sz="3200" dirty="0" err="1"/>
              <a:t>Procureurstraat</a:t>
            </a:r>
            <a:endParaRPr lang="fr-BE" sz="3200" dirty="0"/>
          </a:p>
        </p:txBody>
      </p:sp>
    </p:spTree>
    <p:extLst>
      <p:ext uri="{BB962C8B-B14F-4D97-AF65-F5344CB8AC3E}">
        <p14:creationId xmlns:p14="http://schemas.microsoft.com/office/powerpoint/2010/main" val="2685392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016A70-327E-4693-B8EA-8D4AF01AA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81CD424-4F1D-4825-AED9-4E324A294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17" y="0"/>
            <a:ext cx="8084219" cy="61274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40394F-65F8-4A8E-9E05-32EFE6084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124" y="4169459"/>
            <a:ext cx="3174876" cy="2688541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73BBEEA-A476-45F2-9070-687EB12CAAE1}"/>
              </a:ext>
            </a:extLst>
          </p:cNvPr>
          <p:cNvSpPr/>
          <p:nvPr/>
        </p:nvSpPr>
        <p:spPr>
          <a:xfrm>
            <a:off x="10920167" y="5893828"/>
            <a:ext cx="433633" cy="4807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879C7CE-C33E-4276-BD0B-04B798DC34E7}"/>
              </a:ext>
            </a:extLst>
          </p:cNvPr>
          <p:cNvSpPr txBox="1"/>
          <p:nvPr/>
        </p:nvSpPr>
        <p:spPr>
          <a:xfrm>
            <a:off x="8231092" y="386617"/>
            <a:ext cx="609460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 dirty="0"/>
              <a:t>Avenue </a:t>
            </a:r>
            <a:r>
              <a:rPr lang="fr-BE" sz="3200" dirty="0" err="1"/>
              <a:t>Longtinlaan</a:t>
            </a:r>
            <a:br>
              <a:rPr lang="fr-BE" sz="3200" dirty="0"/>
            </a:br>
            <a:r>
              <a:rPr lang="fr-BE" sz="3200" dirty="0"/>
              <a:t>Rue de </a:t>
            </a:r>
            <a:r>
              <a:rPr lang="fr-BE" sz="3200" dirty="0" err="1"/>
              <a:t>Moranvillestraat</a:t>
            </a:r>
            <a:br>
              <a:rPr lang="fr-BE" sz="3200" dirty="0"/>
            </a:br>
            <a:r>
              <a:rPr lang="fr-BE" sz="3200" dirty="0"/>
              <a:t>Avenue </a:t>
            </a:r>
            <a:r>
              <a:rPr lang="fr-BE" sz="3200" dirty="0" err="1"/>
              <a:t>Lecharlierlaan</a:t>
            </a:r>
            <a:br>
              <a:rPr lang="fr-BE" sz="3200" dirty="0"/>
            </a:br>
            <a:r>
              <a:rPr lang="fr-BE" sz="3200" dirty="0"/>
              <a:t>rue </a:t>
            </a:r>
            <a:r>
              <a:rPr lang="fr-BE" sz="3200" dirty="0" err="1"/>
              <a:t>Procureurstraat</a:t>
            </a:r>
            <a:endParaRPr lang="fr-BE" sz="32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178F72A-901E-4752-9784-95E0A80AD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327878" y="5513729"/>
            <a:ext cx="409575" cy="45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55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F16F46A-B001-483E-8A67-B6E06966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271" y="155655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Rue scolaire </a:t>
            </a:r>
            <a:b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Schoolstraat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47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341B49-0185-4FC1-BD94-E7A220C14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999588-3B8A-4BC5-ABE0-6C32B5134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24" y="0"/>
            <a:ext cx="11835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7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350404C-E4A1-4884-A4A3-B55D39007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70"/>
            <a:ext cx="8714031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FA7613-19B1-4612-B5FE-828B27B4B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124" y="4169459"/>
            <a:ext cx="3174876" cy="268854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4391D56-B3EE-4FD1-8C99-48DB9ECB5E56}"/>
              </a:ext>
            </a:extLst>
          </p:cNvPr>
          <p:cNvSpPr/>
          <p:nvPr/>
        </p:nvSpPr>
        <p:spPr>
          <a:xfrm>
            <a:off x="10052901" y="5695865"/>
            <a:ext cx="433633" cy="4807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839AC3E-0268-437B-B2D8-42483127397B}"/>
              </a:ext>
            </a:extLst>
          </p:cNvPr>
          <p:cNvSpPr txBox="1"/>
          <p:nvPr/>
        </p:nvSpPr>
        <p:spPr>
          <a:xfrm>
            <a:off x="8645871" y="313102"/>
            <a:ext cx="60946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dirty="0"/>
              <a:t>Avenue  de Levis Mirepoix</a:t>
            </a:r>
          </a:p>
          <a:p>
            <a:r>
              <a:rPr lang="fr-BE" sz="2400" dirty="0"/>
              <a:t>De Levis </a:t>
            </a:r>
            <a:r>
              <a:rPr lang="fr-BE" sz="2400" dirty="0" err="1"/>
              <a:t>Mirepoixlaan</a:t>
            </a:r>
            <a:endParaRPr lang="fr-BE" sz="2400" dirty="0"/>
          </a:p>
          <a:p>
            <a:endParaRPr lang="fr-BE" sz="2400" dirty="0"/>
          </a:p>
          <a:p>
            <a:r>
              <a:rPr lang="fr-BE" sz="2400" dirty="0"/>
              <a:t>École Van Helmont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44C5F1-CA83-4FF5-9339-14E265237B05}"/>
              </a:ext>
            </a:extLst>
          </p:cNvPr>
          <p:cNvSpPr/>
          <p:nvPr/>
        </p:nvSpPr>
        <p:spPr>
          <a:xfrm rot="1819397">
            <a:off x="4318423" y="3505098"/>
            <a:ext cx="1355628" cy="214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6A10DA-559A-47A3-B1D9-622261E15802}"/>
              </a:ext>
            </a:extLst>
          </p:cNvPr>
          <p:cNvSpPr/>
          <p:nvPr/>
        </p:nvSpPr>
        <p:spPr>
          <a:xfrm rot="1819397">
            <a:off x="3231683" y="5588635"/>
            <a:ext cx="1355628" cy="214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1491B9EE-9D1B-430A-BF1F-9FCFB474FFBF}"/>
              </a:ext>
            </a:extLst>
          </p:cNvPr>
          <p:cNvSpPr/>
          <p:nvPr/>
        </p:nvSpPr>
        <p:spPr>
          <a:xfrm rot="3395917">
            <a:off x="5872885" y="4008892"/>
            <a:ext cx="623843" cy="32113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2" name="Graphique 11" descr="École avec un remplissage uni">
            <a:extLst>
              <a:ext uri="{FF2B5EF4-FFF2-40B4-BE49-F238E27FC236}">
                <a16:creationId xmlns:a16="http://schemas.microsoft.com/office/drawing/2014/main" id="{3E5E501F-722A-4843-8CB4-B8B8FB3E9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955121">
            <a:off x="3442615" y="38206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72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D14F7E9-D5C9-44FD-99E4-8FD0BB328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32993" cy="685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68D7A5A-D514-49BD-AADF-3A17E2D2D50C}"/>
              </a:ext>
            </a:extLst>
          </p:cNvPr>
          <p:cNvSpPr txBox="1"/>
          <p:nvPr/>
        </p:nvSpPr>
        <p:spPr>
          <a:xfrm>
            <a:off x="8645871" y="313102"/>
            <a:ext cx="60946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dirty="0"/>
              <a:t>Avenue  de Levis Mirepoix</a:t>
            </a:r>
          </a:p>
          <a:p>
            <a:r>
              <a:rPr lang="fr-BE" sz="2400" dirty="0"/>
              <a:t>De Levis </a:t>
            </a:r>
            <a:r>
              <a:rPr lang="fr-BE" sz="2400" dirty="0" err="1"/>
              <a:t>Mirepoixlaan</a:t>
            </a:r>
            <a:endParaRPr lang="fr-BE" sz="2400" dirty="0"/>
          </a:p>
          <a:p>
            <a:endParaRPr lang="fr-BE" sz="2400" dirty="0"/>
          </a:p>
          <a:p>
            <a:r>
              <a:rPr lang="fr-BE" sz="2400" dirty="0"/>
              <a:t>École </a:t>
            </a:r>
            <a:r>
              <a:rPr lang="fr-BE" sz="2400" dirty="0" err="1"/>
              <a:t>Saint-Michiel</a:t>
            </a:r>
            <a:endParaRPr lang="fr-BE" sz="2400" dirty="0"/>
          </a:p>
          <a:p>
            <a:r>
              <a:rPr lang="fr-BE" sz="2400" dirty="0"/>
              <a:t>Sint-</a:t>
            </a:r>
            <a:r>
              <a:rPr lang="fr-BE" sz="2400" dirty="0" err="1"/>
              <a:t>Michielsschool</a:t>
            </a:r>
            <a:endParaRPr lang="fr-BE" sz="2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699DE63-EFA6-4B71-AF2A-E694C4625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124" y="4169459"/>
            <a:ext cx="3174876" cy="2688541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7FE4B985-C4C1-428A-90F2-A10BE9EA4B83}"/>
              </a:ext>
            </a:extLst>
          </p:cNvPr>
          <p:cNvSpPr/>
          <p:nvPr/>
        </p:nvSpPr>
        <p:spPr>
          <a:xfrm>
            <a:off x="11023862" y="4753185"/>
            <a:ext cx="433633" cy="4807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3B58A6-0315-4873-9824-97A7CC3BE0E9}"/>
              </a:ext>
            </a:extLst>
          </p:cNvPr>
          <p:cNvSpPr/>
          <p:nvPr/>
        </p:nvSpPr>
        <p:spPr>
          <a:xfrm rot="4842482">
            <a:off x="4745713" y="3556368"/>
            <a:ext cx="1355628" cy="214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A49DD2-F9C8-4E2F-90E4-7571BB1F6C4C}"/>
              </a:ext>
            </a:extLst>
          </p:cNvPr>
          <p:cNvSpPr/>
          <p:nvPr/>
        </p:nvSpPr>
        <p:spPr>
          <a:xfrm rot="3209397">
            <a:off x="2626507" y="4844561"/>
            <a:ext cx="1355628" cy="214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5" name="Graphique 14" descr="École avec un remplissage uni">
            <a:extLst>
              <a:ext uri="{FF2B5EF4-FFF2-40B4-BE49-F238E27FC236}">
                <a16:creationId xmlns:a16="http://schemas.microsoft.com/office/drawing/2014/main" id="{D472B1CF-9A5A-478B-9956-EF5528D07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586186">
            <a:off x="2636836" y="205760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12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F16F46A-B001-483E-8A67-B6E06966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Mise à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sens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unique </a:t>
            </a:r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eenrichtingsverkeer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8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287249B2-36C6-4C7B-AE3F-3C3AD4FFD6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3884459"/>
              </p:ext>
            </p:extLst>
          </p:nvPr>
        </p:nvGraphicFramePr>
        <p:xfrm>
          <a:off x="1971413" y="1610686"/>
          <a:ext cx="8128000" cy="2206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itre 10">
            <a:extLst>
              <a:ext uri="{FF2B5EF4-FFF2-40B4-BE49-F238E27FC236}">
                <a16:creationId xmlns:a16="http://schemas.microsoft.com/office/drawing/2014/main" id="{CDFF52EC-F9C8-4039-8B56-06FE09FF5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/>
              <a:t>Fin d’un parcours participatif</a:t>
            </a:r>
            <a:br>
              <a:rPr lang="fr-BE" dirty="0"/>
            </a:br>
            <a:r>
              <a:rPr lang="nl-NL" dirty="0"/>
              <a:t>Einde van een participatieve parcours </a:t>
            </a:r>
            <a:br>
              <a:rPr lang="nl-NL" dirty="0"/>
            </a:br>
            <a:endParaRPr lang="fr-BE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666D9F9-63FE-42CA-8E8E-321BDCD2A216}"/>
              </a:ext>
            </a:extLst>
          </p:cNvPr>
          <p:cNvSpPr txBox="1"/>
          <p:nvPr/>
        </p:nvSpPr>
        <p:spPr>
          <a:xfrm>
            <a:off x="1971413" y="3892492"/>
            <a:ext cx="20636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Récolte des données des habitants</a:t>
            </a:r>
          </a:p>
          <a:p>
            <a:r>
              <a:rPr lang="fr-BE" dirty="0"/>
              <a:t>-</a:t>
            </a:r>
          </a:p>
          <a:p>
            <a:r>
              <a:rPr lang="nl-NL" dirty="0"/>
              <a:t>Verzamelen van gegevens van de bewoners</a:t>
            </a:r>
          </a:p>
          <a:p>
            <a:endParaRPr lang="fr-BE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B139AAE-3BAC-4BA4-9FC1-FF86213DEE22}"/>
              </a:ext>
            </a:extLst>
          </p:cNvPr>
          <p:cNvSpPr txBox="1"/>
          <p:nvPr/>
        </p:nvSpPr>
        <p:spPr>
          <a:xfrm>
            <a:off x="3801611" y="3892492"/>
            <a:ext cx="2063692" cy="1761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1E13238-7290-4839-800A-4E5956CF1414}"/>
              </a:ext>
            </a:extLst>
          </p:cNvPr>
          <p:cNvSpPr txBox="1"/>
          <p:nvPr/>
        </p:nvSpPr>
        <p:spPr>
          <a:xfrm>
            <a:off x="5925890" y="3892492"/>
            <a:ext cx="20636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Travailler sur les aménagements</a:t>
            </a:r>
          </a:p>
          <a:p>
            <a:endParaRPr lang="fr-BE" dirty="0"/>
          </a:p>
          <a:p>
            <a:r>
              <a:rPr lang="fr-BE" dirty="0"/>
              <a:t>-</a:t>
            </a:r>
          </a:p>
          <a:p>
            <a:r>
              <a:rPr lang="fr-BE" dirty="0" err="1"/>
              <a:t>Werken</a:t>
            </a:r>
            <a:r>
              <a:rPr lang="fr-BE" dirty="0"/>
              <a:t> </a:t>
            </a:r>
            <a:r>
              <a:rPr lang="fr-BE" dirty="0" err="1"/>
              <a:t>aan</a:t>
            </a:r>
            <a:r>
              <a:rPr lang="fr-BE" dirty="0"/>
              <a:t> </a:t>
            </a:r>
            <a:r>
              <a:rPr lang="fr-BE" dirty="0" err="1"/>
              <a:t>infrastructuur</a:t>
            </a:r>
            <a:r>
              <a:rPr lang="fr-BE" dirty="0"/>
              <a:t>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3161503-B09D-4B10-A525-C7FAB22FB969}"/>
              </a:ext>
            </a:extLst>
          </p:cNvPr>
          <p:cNvSpPr txBox="1"/>
          <p:nvPr/>
        </p:nvSpPr>
        <p:spPr>
          <a:xfrm>
            <a:off x="8527875" y="3892492"/>
            <a:ext cx="2063692" cy="1761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EF0C48C-11FD-479C-8DB3-6005BF29487E}"/>
              </a:ext>
            </a:extLst>
          </p:cNvPr>
          <p:cNvSpPr txBox="1"/>
          <p:nvPr/>
        </p:nvSpPr>
        <p:spPr>
          <a:xfrm>
            <a:off x="4222460" y="3892493"/>
            <a:ext cx="17034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Travailler sur des scénarios </a:t>
            </a:r>
          </a:p>
          <a:p>
            <a:endParaRPr lang="fr-BE" dirty="0"/>
          </a:p>
          <a:p>
            <a:r>
              <a:rPr lang="fr-BE" dirty="0"/>
              <a:t>-</a:t>
            </a:r>
          </a:p>
          <a:p>
            <a:r>
              <a:rPr lang="fr-BE" dirty="0" err="1"/>
              <a:t>Werken</a:t>
            </a:r>
            <a:r>
              <a:rPr lang="fr-BE" dirty="0"/>
              <a:t> </a:t>
            </a:r>
            <a:r>
              <a:rPr lang="fr-BE" dirty="0" err="1"/>
              <a:t>aan</a:t>
            </a:r>
            <a:r>
              <a:rPr lang="fr-BE" dirty="0"/>
              <a:t> </a:t>
            </a:r>
            <a:r>
              <a:rPr lang="fr-BE" dirty="0" err="1"/>
              <a:t>scenario's</a:t>
            </a:r>
            <a:endParaRPr lang="fr-BE" dirty="0"/>
          </a:p>
          <a:p>
            <a:endParaRPr lang="fr-BE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8D71BCD-1551-4232-AB15-37615A2046F9}"/>
              </a:ext>
            </a:extLst>
          </p:cNvPr>
          <p:cNvSpPr txBox="1"/>
          <p:nvPr/>
        </p:nvSpPr>
        <p:spPr>
          <a:xfrm>
            <a:off x="8076267" y="3913356"/>
            <a:ext cx="20636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Présentation du plan de circulation définitif</a:t>
            </a:r>
          </a:p>
          <a:p>
            <a:r>
              <a:rPr lang="fr-BE" dirty="0"/>
              <a:t>-</a:t>
            </a:r>
          </a:p>
          <a:p>
            <a:r>
              <a:rPr lang="nl-NL" dirty="0"/>
              <a:t>Presentatie van het definitieve verkeersplan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26602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4AC5F58-010B-47E2-928F-E0A669F0B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6686550" cy="67818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197823-30DD-4E77-99D7-D12122217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124" y="4169459"/>
            <a:ext cx="3174876" cy="268854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C4835D8-5507-4B9A-A882-5DA9ECB8DBC4}"/>
              </a:ext>
            </a:extLst>
          </p:cNvPr>
          <p:cNvSpPr/>
          <p:nvPr/>
        </p:nvSpPr>
        <p:spPr>
          <a:xfrm rot="19337907">
            <a:off x="10604659" y="5446116"/>
            <a:ext cx="342024" cy="6032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64871E3-B5C6-45CA-9BD2-32D9B3A2F87A}"/>
              </a:ext>
            </a:extLst>
          </p:cNvPr>
          <p:cNvCxnSpPr>
            <a:cxnSpLocks/>
          </p:cNvCxnSpPr>
          <p:nvPr/>
        </p:nvCxnSpPr>
        <p:spPr>
          <a:xfrm>
            <a:off x="536895" y="1115736"/>
            <a:ext cx="533220" cy="4950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A0D0316-6DDA-45A4-B8EA-B8823C83654D}"/>
              </a:ext>
            </a:extLst>
          </p:cNvPr>
          <p:cNvCxnSpPr>
            <a:cxnSpLocks/>
          </p:cNvCxnSpPr>
          <p:nvPr/>
        </p:nvCxnSpPr>
        <p:spPr>
          <a:xfrm flipH="1" flipV="1">
            <a:off x="636482" y="981513"/>
            <a:ext cx="461394" cy="5033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C613C1C-3636-4613-8B42-449986B62980}"/>
              </a:ext>
            </a:extLst>
          </p:cNvPr>
          <p:cNvCxnSpPr>
            <a:cxnSpLocks/>
          </p:cNvCxnSpPr>
          <p:nvPr/>
        </p:nvCxnSpPr>
        <p:spPr>
          <a:xfrm flipH="1" flipV="1">
            <a:off x="2206305" y="2496490"/>
            <a:ext cx="486561" cy="4648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BBB600D-D639-48E9-8508-980157BC826C}"/>
              </a:ext>
            </a:extLst>
          </p:cNvPr>
          <p:cNvCxnSpPr>
            <a:cxnSpLocks/>
          </p:cNvCxnSpPr>
          <p:nvPr/>
        </p:nvCxnSpPr>
        <p:spPr>
          <a:xfrm>
            <a:off x="3941643" y="4312072"/>
            <a:ext cx="463975" cy="5199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D4C5FB7-A893-46B0-954E-386AE64C88A5}"/>
              </a:ext>
            </a:extLst>
          </p:cNvPr>
          <p:cNvCxnSpPr>
            <a:cxnSpLocks/>
          </p:cNvCxnSpPr>
          <p:nvPr/>
        </p:nvCxnSpPr>
        <p:spPr>
          <a:xfrm flipH="1" flipV="1">
            <a:off x="3966595" y="4169459"/>
            <a:ext cx="461394" cy="5033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4755CFC-8B0E-4112-8EDE-549008875688}"/>
              </a:ext>
            </a:extLst>
          </p:cNvPr>
          <p:cNvCxnSpPr>
            <a:cxnSpLocks/>
          </p:cNvCxnSpPr>
          <p:nvPr/>
        </p:nvCxnSpPr>
        <p:spPr>
          <a:xfrm>
            <a:off x="5229353" y="5555039"/>
            <a:ext cx="512911" cy="5605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45137AC-1879-4236-8AA8-E91D61E22066}"/>
              </a:ext>
            </a:extLst>
          </p:cNvPr>
          <p:cNvCxnSpPr>
            <a:cxnSpLocks/>
          </p:cNvCxnSpPr>
          <p:nvPr/>
        </p:nvCxnSpPr>
        <p:spPr>
          <a:xfrm flipH="1" flipV="1">
            <a:off x="5229353" y="5404512"/>
            <a:ext cx="461394" cy="5033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C8634C5-223E-49FE-B714-414ECC174E3B}"/>
              </a:ext>
            </a:extLst>
          </p:cNvPr>
          <p:cNvCxnSpPr>
            <a:cxnSpLocks/>
          </p:cNvCxnSpPr>
          <p:nvPr/>
        </p:nvCxnSpPr>
        <p:spPr>
          <a:xfrm>
            <a:off x="2167155" y="2660840"/>
            <a:ext cx="466988" cy="42630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78806816-D9A2-43FC-B33D-F23CAF86B88E}"/>
              </a:ext>
            </a:extLst>
          </p:cNvPr>
          <p:cNvSpPr txBox="1"/>
          <p:nvPr/>
        </p:nvSpPr>
        <p:spPr>
          <a:xfrm>
            <a:off x="7709483" y="313102"/>
            <a:ext cx="4211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dirty="0"/>
              <a:t>Avenue  Firmin </a:t>
            </a:r>
            <a:r>
              <a:rPr lang="fr-BE" sz="2400" dirty="0" err="1"/>
              <a:t>Lecharlierlaan</a:t>
            </a:r>
            <a:endParaRPr lang="fr-BE" sz="2400" dirty="0"/>
          </a:p>
          <a:p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112798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bâtiment, passage, ciel&#10;&#10;Description générée automatiquement">
            <a:extLst>
              <a:ext uri="{FF2B5EF4-FFF2-40B4-BE49-F238E27FC236}">
                <a16:creationId xmlns:a16="http://schemas.microsoft.com/office/drawing/2014/main" id="{7C768F9E-A8BE-416F-92F4-404D09134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" b="219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87576FC-BD7C-49BC-A251-DF02A2D7D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fr-BE" sz="3600">
                <a:solidFill>
                  <a:schemeClr val="tx1">
                    <a:lumMod val="85000"/>
                    <a:lumOff val="15000"/>
                  </a:schemeClr>
                </a:solidFill>
              </a:rPr>
              <a:t>Exemple Contresens bus à Jette rue Léopold Ier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36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120ECFF-D464-4B6C-8C21-6A6ECF817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65636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F1EE4C-C04B-4207-BC8C-68C8D9C78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636" y="2262859"/>
            <a:ext cx="5426364" cy="459514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5C46FDD0-4A3E-4219-BFB7-AFD6A5A83B57}"/>
              </a:ext>
            </a:extLst>
          </p:cNvPr>
          <p:cNvSpPr/>
          <p:nvPr/>
        </p:nvSpPr>
        <p:spPr>
          <a:xfrm rot="19337907">
            <a:off x="7669168" y="5003226"/>
            <a:ext cx="735760" cy="2251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AA9D310-1A24-489B-AC5B-577449DAE2A5}"/>
              </a:ext>
            </a:extLst>
          </p:cNvPr>
          <p:cNvCxnSpPr>
            <a:cxnSpLocks/>
          </p:cNvCxnSpPr>
          <p:nvPr/>
        </p:nvCxnSpPr>
        <p:spPr>
          <a:xfrm flipH="1">
            <a:off x="2809188" y="3289955"/>
            <a:ext cx="838985" cy="6127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2BA243EA-3C28-47FF-8713-8093CA7AC326}"/>
              </a:ext>
            </a:extLst>
          </p:cNvPr>
          <p:cNvSpPr txBox="1"/>
          <p:nvPr/>
        </p:nvSpPr>
        <p:spPr>
          <a:xfrm>
            <a:off x="7709483" y="313102"/>
            <a:ext cx="4211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dirty="0"/>
              <a:t>Avenue  Paul De </a:t>
            </a:r>
            <a:r>
              <a:rPr lang="fr-BE" sz="2400" dirty="0" err="1"/>
              <a:t>Mertenlaan</a:t>
            </a:r>
            <a:endParaRPr lang="fr-BE" sz="2400" dirty="0"/>
          </a:p>
          <a:p>
            <a:endParaRPr lang="fr-BE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439400-A388-49BD-8D59-24E6222597F9}"/>
              </a:ext>
            </a:extLst>
          </p:cNvPr>
          <p:cNvSpPr/>
          <p:nvPr/>
        </p:nvSpPr>
        <p:spPr>
          <a:xfrm rot="20226046">
            <a:off x="1451636" y="4110901"/>
            <a:ext cx="226502" cy="89905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4EDEA54-B066-4569-AD8E-52C6A84CCE05}"/>
              </a:ext>
            </a:extLst>
          </p:cNvPr>
          <p:cNvSpPr txBox="1"/>
          <p:nvPr/>
        </p:nvSpPr>
        <p:spPr>
          <a:xfrm>
            <a:off x="6765636" y="1262587"/>
            <a:ext cx="542636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Consultation supplémentaire pour cette partie du projet</a:t>
            </a:r>
          </a:p>
          <a:p>
            <a:r>
              <a:rPr lang="nl-NL" dirty="0"/>
              <a:t>Extra consultatie voor dit deel van het project </a:t>
            </a:r>
          </a:p>
          <a:p>
            <a:endParaRPr lang="nl-NL" dirty="0"/>
          </a:p>
          <a:p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1930953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491697-8EEF-4F34-85E7-0AB10C28E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B2EE5228-A745-472D-9733-C10008109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8" y="0"/>
            <a:ext cx="1204148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DC9F51-0C51-488A-B5C3-64BAF434B9CF}"/>
              </a:ext>
            </a:extLst>
          </p:cNvPr>
          <p:cNvSpPr/>
          <p:nvPr/>
        </p:nvSpPr>
        <p:spPr>
          <a:xfrm>
            <a:off x="899718" y="2592199"/>
            <a:ext cx="3397541" cy="3514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36DD048-C867-47DB-AF00-DC0EAEFB70F1}"/>
              </a:ext>
            </a:extLst>
          </p:cNvPr>
          <p:cNvSpPr txBox="1"/>
          <p:nvPr/>
        </p:nvSpPr>
        <p:spPr>
          <a:xfrm>
            <a:off x="899718" y="2782669"/>
            <a:ext cx="3087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Barrière rue scolaire</a:t>
            </a:r>
          </a:p>
          <a:p>
            <a:r>
              <a:rPr lang="fr-BE" dirty="0" err="1"/>
              <a:t>Schoolstraatversperring</a:t>
            </a:r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629A17D-9D9A-455B-AFED-5C159F394D8D}"/>
              </a:ext>
            </a:extLst>
          </p:cNvPr>
          <p:cNvSpPr txBox="1"/>
          <p:nvPr/>
        </p:nvSpPr>
        <p:spPr>
          <a:xfrm>
            <a:off x="899718" y="3527381"/>
            <a:ext cx="350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Filtre modal – création de placette</a:t>
            </a:r>
          </a:p>
          <a:p>
            <a:r>
              <a:rPr lang="fr-BE" dirty="0"/>
              <a:t>Modale </a:t>
            </a:r>
            <a:r>
              <a:rPr lang="fr-BE" dirty="0" err="1"/>
              <a:t>filter</a:t>
            </a:r>
            <a:r>
              <a:rPr lang="fr-BE" dirty="0"/>
              <a:t> - </a:t>
            </a:r>
            <a:r>
              <a:rPr lang="fr-BE" dirty="0" err="1"/>
              <a:t>pleintje</a:t>
            </a:r>
            <a:r>
              <a:rPr lang="fr-BE" dirty="0"/>
              <a:t> </a:t>
            </a:r>
            <a:r>
              <a:rPr lang="fr-BE" dirty="0" err="1"/>
              <a:t>creatie</a:t>
            </a:r>
            <a:endParaRPr lang="fr-B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6265F4-DE3A-4E7C-B67F-88B98189A537}"/>
              </a:ext>
            </a:extLst>
          </p:cNvPr>
          <p:cNvSpPr txBox="1"/>
          <p:nvPr/>
        </p:nvSpPr>
        <p:spPr>
          <a:xfrm>
            <a:off x="899718" y="4407655"/>
            <a:ext cx="350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Mise à sens unique </a:t>
            </a:r>
          </a:p>
          <a:p>
            <a:r>
              <a:rPr lang="fr-BE" dirty="0" err="1"/>
              <a:t>eenrichtingsverkeet</a:t>
            </a:r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2190D29-62A3-4584-9D22-C87EC72630DD}"/>
              </a:ext>
            </a:extLst>
          </p:cNvPr>
          <p:cNvSpPr txBox="1"/>
          <p:nvPr/>
        </p:nvSpPr>
        <p:spPr>
          <a:xfrm>
            <a:off x="899718" y="5053986"/>
            <a:ext cx="350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Changement de sens</a:t>
            </a:r>
          </a:p>
          <a:p>
            <a:r>
              <a:rPr lang="fr-BE" dirty="0" err="1"/>
              <a:t>Verandering</a:t>
            </a:r>
            <a:r>
              <a:rPr lang="fr-BE" dirty="0"/>
              <a:t> van </a:t>
            </a:r>
            <a:r>
              <a:rPr lang="fr-BE" dirty="0" err="1"/>
              <a:t>richting</a:t>
            </a:r>
            <a:endParaRPr lang="fr-B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868307-9ED4-422F-9351-48E7F84B5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68" y="2189526"/>
            <a:ext cx="4363463" cy="369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6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B3BC8F-D32E-40D5-8559-D3BE3A13A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fr-BE" sz="2800">
                <a:solidFill>
                  <a:srgbClr val="FFFFFF"/>
                </a:solidFill>
              </a:rPr>
              <a:t>        Planning envisagée </a:t>
            </a:r>
            <a:br>
              <a:rPr lang="fr-BE" sz="2800">
                <a:solidFill>
                  <a:srgbClr val="FFFFFF"/>
                </a:solidFill>
              </a:rPr>
            </a:br>
            <a:r>
              <a:rPr lang="fr-BE" sz="2800">
                <a:solidFill>
                  <a:srgbClr val="FFFFFF"/>
                </a:solidFill>
              </a:rPr>
              <a:t>Vooropgestelde Planning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6230F9F-C507-4984-AC28-A9104AD28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400" y="130306"/>
            <a:ext cx="7171373" cy="663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8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E52BA03-3FF5-4F31-8865-B4BE87F29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 fontScale="90000"/>
          </a:bodyPr>
          <a:lstStyle/>
          <a:p>
            <a:r>
              <a:rPr lang="fr-BE" sz="3600" dirty="0"/>
              <a:t>Questions? </a:t>
            </a:r>
            <a:r>
              <a:rPr lang="fr-BE" sz="3600" dirty="0" err="1"/>
              <a:t>Vragen</a:t>
            </a:r>
            <a:r>
              <a:rPr lang="fr-BE" sz="3600" dirty="0"/>
              <a:t>?</a:t>
            </a:r>
            <a:br>
              <a:rPr lang="fr-BE" sz="3600" dirty="0"/>
            </a:br>
            <a:r>
              <a:rPr lang="fr-BE" sz="3600" dirty="0"/>
              <a:t> </a:t>
            </a:r>
            <a:br>
              <a:rPr lang="fr-BE" sz="3600" dirty="0"/>
            </a:br>
            <a:r>
              <a:rPr lang="fr-BE" sz="3600" dirty="0"/>
              <a:t>Cellule Mobilité - </a:t>
            </a:r>
            <a:r>
              <a:rPr lang="fr-BE" sz="3600" dirty="0" err="1"/>
              <a:t>Cel</a:t>
            </a:r>
            <a:r>
              <a:rPr lang="fr-BE" sz="3600" dirty="0"/>
              <a:t> Mobiliteit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865CCA-29A6-4671-8DFF-575795399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808" y="5492412"/>
            <a:ext cx="1263192" cy="1297332"/>
          </a:xfrm>
          <a:prstGeom prst="rect">
            <a:avLst/>
          </a:prstGeom>
        </p:spPr>
      </p:pic>
      <p:graphicFrame>
        <p:nvGraphicFramePr>
          <p:cNvPr id="6" name="Espace réservé du contenu 3">
            <a:extLst>
              <a:ext uri="{FF2B5EF4-FFF2-40B4-BE49-F238E27FC236}">
                <a16:creationId xmlns:a16="http://schemas.microsoft.com/office/drawing/2014/main" id="{03DA24C8-CD83-4E07-B8A1-173194796D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618364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66868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5EF1E2D-3238-411C-ABAB-164313ACF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" y="0"/>
            <a:ext cx="10515600" cy="150588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fr-BE" sz="5200" dirty="0"/>
              <a:t>Vers un meilleur cadre de vie</a:t>
            </a:r>
            <a:br>
              <a:rPr lang="fr-BE" sz="5200" dirty="0"/>
            </a:br>
            <a:r>
              <a:rPr lang="fr-BE" sz="5200" dirty="0" err="1"/>
              <a:t>Naar</a:t>
            </a:r>
            <a:r>
              <a:rPr lang="fr-BE" sz="5200" dirty="0"/>
              <a:t> </a:t>
            </a:r>
            <a:r>
              <a:rPr lang="fr-BE" sz="5200" dirty="0" err="1"/>
              <a:t>een</a:t>
            </a:r>
            <a:r>
              <a:rPr lang="fr-BE" sz="5200" dirty="0"/>
              <a:t> </a:t>
            </a:r>
            <a:r>
              <a:rPr lang="fr-BE" sz="5200" dirty="0" err="1"/>
              <a:t>betere</a:t>
            </a:r>
            <a:r>
              <a:rPr lang="fr-BE" sz="5200" dirty="0"/>
              <a:t> </a:t>
            </a:r>
            <a:r>
              <a:rPr lang="fr-BE" sz="5200" dirty="0" err="1"/>
              <a:t>leefomgeving</a:t>
            </a:r>
            <a:r>
              <a:rPr lang="fr-BE" sz="5200" dirty="0"/>
              <a:t>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667C33-AC84-4CDD-B34B-5F8EEAD36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74" y="1375794"/>
            <a:ext cx="11827801" cy="535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08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C043078-E86F-4FBE-A738-B6FEF3C6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262" y="771525"/>
            <a:ext cx="6467475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60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D246735-F507-4BCA-A5A2-113BF33E7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117" y="0"/>
            <a:ext cx="8973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3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82171A-9D96-4351-B222-E678BF205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50155C-48EB-49E0-8D39-A2A502664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85" y="0"/>
            <a:ext cx="8949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01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8156BC1-B4CD-43BE-8D34-89EFBE20D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480" y="0"/>
            <a:ext cx="4870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58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353A2-C236-4950-8429-B532B25AB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84"/>
            <a:ext cx="10378814" cy="1090621"/>
          </a:xfrm>
        </p:spPr>
        <p:txBody>
          <a:bodyPr>
            <a:normAutofit fontScale="90000"/>
          </a:bodyPr>
          <a:lstStyle/>
          <a:p>
            <a:pPr algn="ctr"/>
            <a:r>
              <a:rPr lang="fr-BE" dirty="0"/>
              <a:t>Objectif du plan de circulation</a:t>
            </a:r>
            <a:br>
              <a:rPr lang="fr-BE" dirty="0"/>
            </a:br>
            <a:r>
              <a:rPr lang="fr-BE" dirty="0"/>
              <a:t>Doel van het </a:t>
            </a:r>
            <a:r>
              <a:rPr lang="fr-BE" dirty="0" err="1"/>
              <a:t>verkeersplan</a:t>
            </a:r>
            <a:endParaRPr lang="fr-BE" dirty="0"/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11A9046A-6913-41C4-AAC9-44AE0262E1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8593294"/>
              </p:ext>
            </p:extLst>
          </p:nvPr>
        </p:nvGraphicFramePr>
        <p:xfrm>
          <a:off x="974986" y="1147505"/>
          <a:ext cx="9108581" cy="5337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50998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</TotalTime>
  <Words>725</Words>
  <Application>Microsoft Office PowerPoint</Application>
  <PresentationFormat>Grand écran</PresentationFormat>
  <Paragraphs>95</Paragraphs>
  <Slides>35</Slides>
  <Notes>7</Notes>
  <HiddenSlides>2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Open Sans</vt:lpstr>
      <vt:lpstr>Thème Office</vt:lpstr>
      <vt:lpstr>Présentation PowerPoint</vt:lpstr>
      <vt:lpstr>Présentation PowerPoint</vt:lpstr>
      <vt:lpstr>Fin d’un parcours participatif Einde van een participatieve parcours  </vt:lpstr>
      <vt:lpstr>Vers un meilleur cadre de vie Naar een betere leefomgeving  </vt:lpstr>
      <vt:lpstr>Présentation PowerPoint</vt:lpstr>
      <vt:lpstr>Présentation PowerPoint</vt:lpstr>
      <vt:lpstr>Présentation PowerPoint</vt:lpstr>
      <vt:lpstr>Présentation PowerPoint</vt:lpstr>
      <vt:lpstr>Objectif du plan de circulation Doel van het verkeersplan</vt:lpstr>
      <vt:lpstr>Accessibilité motorisée adaptée  Aangepaste gemotoriseerde toegang</vt:lpstr>
      <vt:lpstr>Présentation PowerPoint</vt:lpstr>
      <vt:lpstr>Présentation PowerPoint</vt:lpstr>
      <vt:lpstr>Présentation PowerPoint</vt:lpstr>
      <vt:lpstr>Placette et filtre modal Pleintje en modale filter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Square Amnesty International</vt:lpstr>
      <vt:lpstr>Présentation PowerPoint</vt:lpstr>
      <vt:lpstr>Avenue Longtinlaan Rue de Moranvillestraat Avenue Lecharlierlaan rue Procureurstraat</vt:lpstr>
      <vt:lpstr>Présentation PowerPoint</vt:lpstr>
      <vt:lpstr>Présentation PowerPoint</vt:lpstr>
      <vt:lpstr>Rue scolaire  Schoolstraat</vt:lpstr>
      <vt:lpstr>Présentation PowerPoint</vt:lpstr>
      <vt:lpstr>Présentation PowerPoint</vt:lpstr>
      <vt:lpstr>Présentation PowerPoint</vt:lpstr>
      <vt:lpstr>Mise à sens unique  eenrichtingsverkeer</vt:lpstr>
      <vt:lpstr>Présentation PowerPoint</vt:lpstr>
      <vt:lpstr>Exemple Contresens bus à Jette rue Léopold Ier</vt:lpstr>
      <vt:lpstr>Présentation PowerPoint</vt:lpstr>
      <vt:lpstr>Présentation PowerPoint</vt:lpstr>
      <vt:lpstr>        Planning envisagée  Vooropgestelde Planning</vt:lpstr>
      <vt:lpstr>Questions? Vragen?   Cellule Mobilité - Cel Mobiliteit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Goossens</dc:creator>
  <cp:lastModifiedBy>Pierre Goossens</cp:lastModifiedBy>
  <cp:revision>14</cp:revision>
  <dcterms:created xsi:type="dcterms:W3CDTF">2022-01-24T09:01:52Z</dcterms:created>
  <dcterms:modified xsi:type="dcterms:W3CDTF">2022-01-26T07:42:09Z</dcterms:modified>
</cp:coreProperties>
</file>